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5" r:id="rId5"/>
    <p:sldId id="264" r:id="rId6"/>
    <p:sldId id="263" r:id="rId7"/>
    <p:sldId id="262" r:id="rId8"/>
    <p:sldId id="261" r:id="rId9"/>
    <p:sldId id="260" r:id="rId10"/>
    <p:sldId id="259" r:id="rId11"/>
    <p:sldId id="270" r:id="rId12"/>
    <p:sldId id="269" r:id="rId13"/>
    <p:sldId id="268" r:id="rId14"/>
    <p:sldId id="267" r:id="rId15"/>
    <p:sldId id="258" r:id="rId16"/>
    <p:sldId id="275" r:id="rId17"/>
    <p:sldId id="274" r:id="rId18"/>
    <p:sldId id="271" r:id="rId19"/>
    <p:sldId id="273"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4" d="100"/>
          <a:sy n="134" d="100"/>
        </p:scale>
        <p:origin x="-3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11/30/16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135687"/>
            <a:ext cx="6498158" cy="3314141"/>
          </a:xfrm>
        </p:spPr>
        <p:txBody>
          <a:bodyPr/>
          <a:lstStyle/>
          <a:p>
            <a:r>
              <a:rPr lang="en-US" sz="7200" b="1" dirty="0">
                <a:latin typeface="Chalkboard SE Bold"/>
                <a:cs typeface="Chalkboard SE Bold"/>
              </a:rPr>
              <a:t>Ocean Currents</a:t>
            </a:r>
            <a:br>
              <a:rPr lang="en-US" sz="7200" b="1" dirty="0">
                <a:latin typeface="Chalkboard SE Bold"/>
                <a:cs typeface="Chalkboard SE Bold"/>
              </a:rPr>
            </a:br>
            <a:r>
              <a:rPr lang="en-US" sz="7200" b="1" dirty="0" smtClean="0">
                <a:latin typeface="Chalkboard SE Bold"/>
                <a:cs typeface="Chalkboard SE Bold"/>
              </a:rPr>
              <a:t>Key</a:t>
            </a:r>
            <a:endParaRPr lang="en-US" sz="7200" b="1" dirty="0">
              <a:latin typeface="Chalkboard SE Bold"/>
              <a:cs typeface="Chalkboard SE Bold"/>
            </a:endParaRPr>
          </a:p>
        </p:txBody>
      </p:sp>
    </p:spTree>
    <p:extLst>
      <p:ext uri="{BB962C8B-B14F-4D97-AF65-F5344CB8AC3E}">
        <p14:creationId xmlns:p14="http://schemas.microsoft.com/office/powerpoint/2010/main" val="41349367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The trade winds start a current that is _________________ by the </a:t>
            </a:r>
            <a:r>
              <a:rPr lang="en-US" sz="2800" b="1" dirty="0" err="1">
                <a:latin typeface="Chalkboard SE Bold"/>
                <a:cs typeface="Chalkboard SE Bold"/>
              </a:rPr>
              <a:t>Coriolis</a:t>
            </a:r>
            <a:r>
              <a:rPr lang="en-US" sz="2800" b="1" dirty="0">
                <a:latin typeface="Chalkboard SE Bold"/>
                <a:cs typeface="Chalkboard SE Bold"/>
              </a:rPr>
              <a:t> Effect into a westward flow along the equator. The Equatorial Current gets __________________ and warmer as it travels across the tropics. On the other side of the gyre, winds known as the </a:t>
            </a:r>
            <a:r>
              <a:rPr lang="en-US" sz="2800" b="1" dirty="0" err="1">
                <a:latin typeface="Chalkboard SE Bold"/>
                <a:cs typeface="Chalkboard SE Bold"/>
              </a:rPr>
              <a:t>westerlies</a:t>
            </a:r>
            <a:r>
              <a:rPr lang="en-US" sz="2800" b="1" dirty="0">
                <a:latin typeface="Chalkboard SE Bold"/>
                <a:cs typeface="Chalkboard SE Bold"/>
              </a:rPr>
              <a:t>, combined with the </a:t>
            </a:r>
            <a:r>
              <a:rPr lang="en-US" sz="2800" b="1" dirty="0" err="1">
                <a:latin typeface="Chalkboard SE Bold"/>
                <a:cs typeface="Chalkboard SE Bold"/>
              </a:rPr>
              <a:t>Coriolis</a:t>
            </a:r>
            <a:r>
              <a:rPr lang="en-US" sz="2800" b="1" dirty="0">
                <a:latin typeface="Chalkboard SE Bold"/>
                <a:cs typeface="Chalkboard SE Bold"/>
              </a:rPr>
              <a:t> deflection, push mid-latitude water to the ____________.</a:t>
            </a:r>
          </a:p>
          <a:p>
            <a:r>
              <a:rPr lang="en-US" sz="2800" b="1" dirty="0">
                <a:latin typeface="Chalkboard SE Bold"/>
                <a:cs typeface="Chalkboard SE Bold"/>
              </a:rPr>
              <a:t>Called the North Atlantic Current, this flow loses ____________ to the atmosphere.</a:t>
            </a:r>
          </a:p>
          <a:p>
            <a:r>
              <a:rPr lang="en-US" sz="2800" b="1" dirty="0">
                <a:latin typeface="Chalkboard SE Bold"/>
                <a:cs typeface="Chalkboard SE Bold"/>
              </a:rPr>
              <a:t>The eastern and western currents of the gyre begin where the equatorial and mid-latitude currents are ___________________ by land</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1632931" y="461874"/>
            <a:ext cx="152684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turned</a:t>
            </a:r>
            <a:endParaRPr lang="en-US" sz="3200" b="1" dirty="0">
              <a:solidFill>
                <a:srgbClr val="FF0000"/>
              </a:solidFill>
              <a:latin typeface="Chalkboard SE Bold"/>
              <a:cs typeface="Chalkboard SE Bold"/>
            </a:endParaRPr>
          </a:p>
        </p:txBody>
      </p:sp>
      <p:sp>
        <p:nvSpPr>
          <p:cNvPr id="4" name="TextBox 3"/>
          <p:cNvSpPr txBox="1"/>
          <p:nvPr/>
        </p:nvSpPr>
        <p:spPr>
          <a:xfrm>
            <a:off x="1797873" y="1670575"/>
            <a:ext cx="168507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warmer</a:t>
            </a:r>
            <a:endParaRPr lang="en-US" sz="3200" b="1" dirty="0">
              <a:solidFill>
                <a:srgbClr val="FF0000"/>
              </a:solidFill>
              <a:latin typeface="Chalkboard SE Bold"/>
              <a:cs typeface="Chalkboard SE Bold"/>
            </a:endParaRPr>
          </a:p>
        </p:txBody>
      </p:sp>
      <p:sp>
        <p:nvSpPr>
          <p:cNvPr id="5" name="TextBox 4"/>
          <p:cNvSpPr txBox="1"/>
          <p:nvPr/>
        </p:nvSpPr>
        <p:spPr>
          <a:xfrm>
            <a:off x="4948275" y="3431062"/>
            <a:ext cx="100675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east</a:t>
            </a:r>
            <a:endParaRPr lang="en-US" sz="3200" b="1" dirty="0">
              <a:solidFill>
                <a:srgbClr val="FF0000"/>
              </a:solidFill>
              <a:latin typeface="Chalkboard SE Bold"/>
              <a:cs typeface="Chalkboard SE Bold"/>
            </a:endParaRPr>
          </a:p>
        </p:txBody>
      </p:sp>
      <p:sp>
        <p:nvSpPr>
          <p:cNvPr id="6" name="TextBox 5"/>
          <p:cNvSpPr txBox="1"/>
          <p:nvPr/>
        </p:nvSpPr>
        <p:spPr>
          <a:xfrm>
            <a:off x="1113231" y="4519765"/>
            <a:ext cx="1039400"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heat</a:t>
            </a:r>
            <a:endParaRPr lang="en-US" sz="3200" b="1" dirty="0">
              <a:solidFill>
                <a:srgbClr val="FF0000"/>
              </a:solidFill>
              <a:latin typeface="Chalkboard SE Bold"/>
              <a:cs typeface="Chalkboard SE Bold"/>
            </a:endParaRPr>
          </a:p>
        </p:txBody>
      </p:sp>
      <p:sp>
        <p:nvSpPr>
          <p:cNvPr id="7" name="TextBox 6"/>
          <p:cNvSpPr txBox="1"/>
          <p:nvPr/>
        </p:nvSpPr>
        <p:spPr>
          <a:xfrm>
            <a:off x="3917486" y="6053845"/>
            <a:ext cx="166106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blocked</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3341713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a:bodyPr>
          <a:lstStyle/>
          <a:p>
            <a:r>
              <a:rPr lang="en-US" sz="4000" b="1" dirty="0">
                <a:latin typeface="Chalkboard SE Bold"/>
                <a:cs typeface="Chalkboard SE Bold"/>
              </a:rPr>
              <a:t>On the Atlantic's western boundary, the Gulf Stream moves away from the equator and flows north. The Gulf Stream is the ________________, deepest, and fastest part of the gyre, and it transports an enormous amount of ________________ toward the ________________</a:t>
            </a:r>
            <a:r>
              <a:rPr lang="en-US" sz="4000" b="1" dirty="0" smtClean="0">
                <a:latin typeface="Chalkboard SE Bold"/>
                <a:cs typeface="Chalkboard SE Bold"/>
              </a:rPr>
              <a:t>.</a:t>
            </a:r>
            <a:endParaRPr lang="en-US" sz="4000" b="1" dirty="0">
              <a:latin typeface="Chalkboard SE Bold"/>
              <a:cs typeface="Chalkboard SE Bold"/>
            </a:endParaRPr>
          </a:p>
        </p:txBody>
      </p:sp>
      <p:sp>
        <p:nvSpPr>
          <p:cNvPr id="2" name="TextBox 1"/>
          <p:cNvSpPr txBox="1"/>
          <p:nvPr/>
        </p:nvSpPr>
        <p:spPr>
          <a:xfrm>
            <a:off x="2226724" y="2507315"/>
            <a:ext cx="2236510"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strongest</a:t>
            </a:r>
            <a:endParaRPr lang="en-US" sz="3600" b="1" dirty="0">
              <a:solidFill>
                <a:srgbClr val="FF0000"/>
              </a:solidFill>
              <a:latin typeface="Chalkboard SE Bold"/>
              <a:cs typeface="Chalkboard SE Bold"/>
            </a:endParaRPr>
          </a:p>
        </p:txBody>
      </p:sp>
      <p:sp>
        <p:nvSpPr>
          <p:cNvPr id="4" name="TextBox 3"/>
          <p:cNvSpPr txBox="1"/>
          <p:nvPr/>
        </p:nvSpPr>
        <p:spPr>
          <a:xfrm>
            <a:off x="2606092" y="4321819"/>
            <a:ext cx="1159292"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heat</a:t>
            </a:r>
            <a:endParaRPr lang="en-US" sz="3600" b="1" dirty="0">
              <a:solidFill>
                <a:srgbClr val="FF0000"/>
              </a:solidFill>
              <a:latin typeface="Chalkboard SE Bold"/>
              <a:cs typeface="Chalkboard SE Bold"/>
            </a:endParaRPr>
          </a:p>
        </p:txBody>
      </p:sp>
      <p:sp>
        <p:nvSpPr>
          <p:cNvPr id="5" name="TextBox 4"/>
          <p:cNvSpPr txBox="1"/>
          <p:nvPr/>
        </p:nvSpPr>
        <p:spPr>
          <a:xfrm>
            <a:off x="2606092" y="5001141"/>
            <a:ext cx="1275812"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poles</a:t>
            </a:r>
            <a:endParaRPr lang="en-US" sz="3600" b="1" dirty="0">
              <a:solidFill>
                <a:srgbClr val="FF0000"/>
              </a:solidFill>
              <a:latin typeface="Chalkboard SE Bold"/>
              <a:cs typeface="Chalkboard SE Bold"/>
            </a:endParaRPr>
          </a:p>
        </p:txBody>
      </p:sp>
    </p:spTree>
    <p:extLst>
      <p:ext uri="{BB962C8B-B14F-4D97-AF65-F5344CB8AC3E}">
        <p14:creationId xmlns:p14="http://schemas.microsoft.com/office/powerpoint/2010/main" val="532505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3200" b="1" dirty="0">
                <a:latin typeface="Chalkboard SE Bold"/>
                <a:cs typeface="Chalkboard SE Bold"/>
              </a:rPr>
              <a:t>Finally, the slow and very shallow Canary Current runs south along the eastern edge of the Atlantic, carrying </a:t>
            </a:r>
            <a:r>
              <a:rPr lang="en-US" sz="3200" b="1" dirty="0" smtClean="0">
                <a:latin typeface="Chalkboard SE Bold"/>
                <a:cs typeface="Chalkboard SE Bold"/>
              </a:rPr>
              <a:t>____ </a:t>
            </a:r>
            <a:r>
              <a:rPr lang="en-US" sz="3200" b="1" dirty="0">
                <a:latin typeface="Chalkboard SE Bold"/>
                <a:cs typeface="Chalkboard SE Bold"/>
              </a:rPr>
              <a:t>water to the equator to complete the gyre. A single trip around this circuit takes about ____ years.</a:t>
            </a:r>
          </a:p>
          <a:p>
            <a:r>
              <a:rPr lang="en-US" sz="3200" b="1" dirty="0">
                <a:latin typeface="Chalkboard SE Bold"/>
                <a:cs typeface="Chalkboard SE Bold"/>
              </a:rPr>
              <a:t>Although the gyres dominate, a number of other currents also make important contributions to surface circulation. For example, the very warm Equatorial Countercurrent, which flows eastward, can help trigger the unusual </a:t>
            </a:r>
            <a:r>
              <a:rPr lang="en-US" sz="3200" b="1" dirty="0" smtClean="0">
                <a:latin typeface="Chalkboard SE Bold"/>
                <a:cs typeface="Chalkboard SE Bold"/>
              </a:rPr>
              <a:t>_____________pattern </a:t>
            </a:r>
            <a:r>
              <a:rPr lang="en-US" sz="3200" b="1" dirty="0">
                <a:latin typeface="Chalkboard SE Bold"/>
                <a:cs typeface="Chalkboard SE Bold"/>
              </a:rPr>
              <a:t>called El Nino</a:t>
            </a:r>
            <a:r>
              <a:rPr lang="en-US" sz="3200" b="1" dirty="0" smtClean="0">
                <a:latin typeface="Chalkboard SE Bold"/>
                <a:cs typeface="Chalkboard SE Bold"/>
              </a:rPr>
              <a:t>.</a:t>
            </a:r>
            <a:endParaRPr lang="en-US" sz="3200" b="1" dirty="0">
              <a:latin typeface="Chalkboard SE Bold"/>
              <a:cs typeface="Chalkboard SE Bold"/>
            </a:endParaRPr>
          </a:p>
        </p:txBody>
      </p:sp>
      <p:sp>
        <p:nvSpPr>
          <p:cNvPr id="2" name="TextBox 1"/>
          <p:cNvSpPr txBox="1"/>
          <p:nvPr/>
        </p:nvSpPr>
        <p:spPr>
          <a:xfrm>
            <a:off x="5507962" y="934911"/>
            <a:ext cx="97092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cold</a:t>
            </a:r>
            <a:endParaRPr lang="en-US" sz="3200" b="1" dirty="0">
              <a:solidFill>
                <a:srgbClr val="FF0000"/>
              </a:solidFill>
              <a:latin typeface="Chalkboard SE Bold"/>
              <a:cs typeface="Chalkboard SE Bold"/>
            </a:endParaRPr>
          </a:p>
        </p:txBody>
      </p:sp>
      <p:sp>
        <p:nvSpPr>
          <p:cNvPr id="4" name="TextBox 3"/>
          <p:cNvSpPr txBox="1"/>
          <p:nvPr/>
        </p:nvSpPr>
        <p:spPr>
          <a:xfrm>
            <a:off x="7757862" y="1974928"/>
            <a:ext cx="68798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10</a:t>
            </a:r>
            <a:endParaRPr lang="en-US" sz="3200" b="1" dirty="0">
              <a:solidFill>
                <a:srgbClr val="FF0000"/>
              </a:solidFill>
              <a:latin typeface="Chalkboard SE Bold"/>
              <a:cs typeface="Chalkboard SE Bold"/>
            </a:endParaRPr>
          </a:p>
        </p:txBody>
      </p:sp>
      <p:sp>
        <p:nvSpPr>
          <p:cNvPr id="5" name="TextBox 4"/>
          <p:cNvSpPr txBox="1"/>
          <p:nvPr/>
        </p:nvSpPr>
        <p:spPr>
          <a:xfrm>
            <a:off x="1149801" y="6099403"/>
            <a:ext cx="1710725" cy="584776"/>
          </a:xfrm>
          <a:prstGeom prst="rect">
            <a:avLst/>
          </a:prstGeom>
          <a:noFill/>
        </p:spPr>
        <p:txBody>
          <a:bodyPr wrap="none" rtlCol="0">
            <a:spAutoFit/>
          </a:bodyPr>
          <a:lstStyle/>
          <a:p>
            <a:r>
              <a:rPr lang="en-US" sz="3200" dirty="0" smtClean="0">
                <a:solidFill>
                  <a:srgbClr val="FF0000"/>
                </a:solidFill>
                <a:latin typeface="Chalkboard SE Bold"/>
                <a:cs typeface="Chalkboard SE Bold"/>
              </a:rPr>
              <a:t>weather</a:t>
            </a:r>
            <a:endParaRPr lang="en-US" sz="3200" dirty="0">
              <a:solidFill>
                <a:srgbClr val="FF0000"/>
              </a:solidFill>
              <a:latin typeface="Chalkboard SE Bold"/>
              <a:cs typeface="Chalkboard SE Bold"/>
            </a:endParaRPr>
          </a:p>
        </p:txBody>
      </p:sp>
    </p:spTree>
    <p:extLst>
      <p:ext uri="{BB962C8B-B14F-4D97-AF65-F5344CB8AC3E}">
        <p14:creationId xmlns:p14="http://schemas.microsoft.com/office/powerpoint/2010/main" val="1678658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A much colder flow, called the Labrador Current, travels along the west side of Greenland. This current is notorious for flushing </a:t>
            </a:r>
            <a:r>
              <a:rPr lang="en-US" sz="2800" b="1" dirty="0" smtClean="0">
                <a:latin typeface="Chalkboard SE Bold"/>
                <a:cs typeface="Chalkboard SE Bold"/>
              </a:rPr>
              <a:t>___________, </a:t>
            </a:r>
            <a:r>
              <a:rPr lang="en-US" sz="2800" b="1" dirty="0">
                <a:latin typeface="Chalkboard SE Bold"/>
                <a:cs typeface="Chalkboard SE Bold"/>
              </a:rPr>
              <a:t>including the one that sank the Titanic, into the heavily traveled North Atlantic shipping lanes.</a:t>
            </a:r>
          </a:p>
          <a:p>
            <a:r>
              <a:rPr lang="en-US" sz="2800" b="1" dirty="0">
                <a:latin typeface="Chalkboard SE Bold"/>
                <a:cs typeface="Chalkboard SE Bold"/>
              </a:rPr>
              <a:t>Many surface currents - the ones with names - have been in constant motion for </a:t>
            </a:r>
            <a:r>
              <a:rPr lang="en-US" sz="2800" b="1" dirty="0" smtClean="0">
                <a:latin typeface="Chalkboard SE Bold"/>
                <a:cs typeface="Chalkboard SE Bold"/>
              </a:rPr>
              <a:t>____________. </a:t>
            </a:r>
            <a:r>
              <a:rPr lang="en-US" sz="2800" b="1" dirty="0">
                <a:latin typeface="Chalkboard SE Bold"/>
                <a:cs typeface="Chalkboard SE Bold"/>
              </a:rPr>
              <a:t>Other currents are temporary–</a:t>
            </a:r>
            <a:r>
              <a:rPr lang="en-US" sz="2800" b="1" dirty="0" err="1">
                <a:latin typeface="Chalkboard SE Bold"/>
                <a:cs typeface="Chalkboard SE Bold"/>
              </a:rPr>
              <a:t>longshore</a:t>
            </a:r>
            <a:r>
              <a:rPr lang="en-US" sz="2800" b="1" dirty="0">
                <a:latin typeface="Chalkboard SE Bold"/>
                <a:cs typeface="Chalkboard SE Bold"/>
              </a:rPr>
              <a:t>, rip, and upwelling currents only run in certain seasons or weather conditions. </a:t>
            </a:r>
            <a:r>
              <a:rPr lang="en-US" sz="2800" b="1" dirty="0" err="1">
                <a:latin typeface="Chalkboard SE Bold"/>
                <a:cs typeface="Chalkboard SE Bold"/>
              </a:rPr>
              <a:t>Longshore</a:t>
            </a:r>
            <a:r>
              <a:rPr lang="en-US" sz="2800" b="1" dirty="0">
                <a:latin typeface="Chalkboard SE Bold"/>
                <a:cs typeface="Chalkboard SE Bold"/>
              </a:rPr>
              <a:t> currents flow </a:t>
            </a:r>
            <a:r>
              <a:rPr lang="en-US" sz="2800" b="1" dirty="0" smtClean="0">
                <a:latin typeface="Chalkboard SE Bold"/>
                <a:cs typeface="Chalkboard SE Bold"/>
              </a:rPr>
              <a:t>_________ </a:t>
            </a:r>
            <a:r>
              <a:rPr lang="en-US" sz="2800" b="1" dirty="0">
                <a:latin typeface="Chalkboard SE Bold"/>
                <a:cs typeface="Chalkboard SE Bold"/>
              </a:rPr>
              <a:t>coastlines when waves run into the shore at an </a:t>
            </a:r>
            <a:r>
              <a:rPr lang="en-US" sz="2800" b="1" dirty="0" smtClean="0">
                <a:latin typeface="Chalkboard SE Bold"/>
                <a:cs typeface="Chalkboard SE Bold"/>
              </a:rPr>
              <a:t>______. </a:t>
            </a:r>
            <a:r>
              <a:rPr lang="en-US" sz="2800" b="1" dirty="0">
                <a:latin typeface="Chalkboard SE Bold"/>
                <a:cs typeface="Chalkboard SE Bold"/>
              </a:rPr>
              <a:t>They bulldoze great volumes of sand along the shore, causing _________________ to disappear and harbors to fill in</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6465746" y="907252"/>
            <a:ext cx="179256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icebergs</a:t>
            </a:r>
            <a:endParaRPr lang="en-US" sz="3200" b="1" dirty="0">
              <a:solidFill>
                <a:srgbClr val="FF0000"/>
              </a:solidFill>
              <a:latin typeface="Chalkboard SE Bold"/>
              <a:cs typeface="Chalkboard SE Bold"/>
            </a:endParaRPr>
          </a:p>
        </p:txBody>
      </p:sp>
      <p:sp>
        <p:nvSpPr>
          <p:cNvPr id="4" name="TextBox 3"/>
          <p:cNvSpPr txBox="1"/>
          <p:nvPr/>
        </p:nvSpPr>
        <p:spPr>
          <a:xfrm>
            <a:off x="832036" y="3168137"/>
            <a:ext cx="185060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millennia</a:t>
            </a:r>
            <a:endParaRPr lang="en-US" sz="3200" b="1" dirty="0">
              <a:solidFill>
                <a:srgbClr val="FF0000"/>
              </a:solidFill>
              <a:latin typeface="Chalkboard SE Bold"/>
              <a:cs typeface="Chalkboard SE Bold"/>
            </a:endParaRPr>
          </a:p>
        </p:txBody>
      </p:sp>
      <p:sp>
        <p:nvSpPr>
          <p:cNvPr id="5" name="TextBox 4"/>
          <p:cNvSpPr txBox="1"/>
          <p:nvPr/>
        </p:nvSpPr>
        <p:spPr>
          <a:xfrm>
            <a:off x="7061569" y="4458313"/>
            <a:ext cx="119674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along</a:t>
            </a:r>
            <a:endParaRPr lang="en-US" sz="3200" b="1" dirty="0">
              <a:solidFill>
                <a:srgbClr val="FF0000"/>
              </a:solidFill>
              <a:latin typeface="Chalkboard SE Bold"/>
              <a:cs typeface="Chalkboard SE Bold"/>
            </a:endParaRPr>
          </a:p>
        </p:txBody>
      </p:sp>
      <p:sp>
        <p:nvSpPr>
          <p:cNvPr id="6" name="TextBox 5"/>
          <p:cNvSpPr txBox="1"/>
          <p:nvPr/>
        </p:nvSpPr>
        <p:spPr>
          <a:xfrm>
            <a:off x="694699" y="5311547"/>
            <a:ext cx="121058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angle</a:t>
            </a:r>
            <a:endParaRPr lang="en-US" sz="3200" b="1" dirty="0">
              <a:solidFill>
                <a:srgbClr val="FF0000"/>
              </a:solidFill>
              <a:latin typeface="Chalkboard SE Bold"/>
              <a:cs typeface="Chalkboard SE Bold"/>
            </a:endParaRPr>
          </a:p>
        </p:txBody>
      </p:sp>
      <p:sp>
        <p:nvSpPr>
          <p:cNvPr id="7" name="TextBox 6"/>
          <p:cNvSpPr txBox="1"/>
          <p:nvPr/>
        </p:nvSpPr>
        <p:spPr>
          <a:xfrm>
            <a:off x="5130454" y="5780855"/>
            <a:ext cx="1728629"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beaches</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5275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a:bodyPr>
          <a:lstStyle/>
          <a:p>
            <a:r>
              <a:rPr lang="en-US" b="1" dirty="0">
                <a:latin typeface="Chalkboard SE Bold"/>
                <a:cs typeface="Chalkboard SE Bold"/>
              </a:rPr>
              <a:t>Rip currents form where obstacles channel water </a:t>
            </a:r>
            <a:r>
              <a:rPr lang="en-US" b="1" dirty="0" smtClean="0">
                <a:latin typeface="Chalkboard SE Bold"/>
                <a:cs typeface="Chalkboard SE Bold"/>
              </a:rPr>
              <a:t>__________ </a:t>
            </a:r>
            <a:r>
              <a:rPr lang="en-US" b="1" dirty="0">
                <a:latin typeface="Chalkboard SE Bold"/>
                <a:cs typeface="Chalkboard SE Bold"/>
              </a:rPr>
              <a:t>from the shoreline. Many an unwary swimmer and beachcomber has been swept out to sea after stumbling into a rip.</a:t>
            </a:r>
          </a:p>
          <a:p>
            <a:r>
              <a:rPr lang="en-US" b="1" dirty="0">
                <a:latin typeface="Chalkboard SE Bold"/>
                <a:cs typeface="Chalkboard SE Bold"/>
              </a:rPr>
              <a:t>Upwelling occurs when </a:t>
            </a:r>
            <a:r>
              <a:rPr lang="en-US" b="1" dirty="0" smtClean="0">
                <a:latin typeface="Chalkboard SE Bold"/>
                <a:cs typeface="Chalkboard SE Bold"/>
              </a:rPr>
              <a:t>_______ </a:t>
            </a:r>
            <a:r>
              <a:rPr lang="en-US" b="1" dirty="0">
                <a:latin typeface="Chalkboard SE Bold"/>
                <a:cs typeface="Chalkboard SE Bold"/>
              </a:rPr>
              <a:t>push surface water away from the shore, and deeper water rises to fill the gap. These cold currents bring </a:t>
            </a:r>
            <a:r>
              <a:rPr lang="en-US" b="1" dirty="0" smtClean="0">
                <a:latin typeface="Chalkboard SE Bold"/>
                <a:cs typeface="Chalkboard SE Bold"/>
              </a:rPr>
              <a:t>___________ </a:t>
            </a:r>
            <a:r>
              <a:rPr lang="en-US" b="1" dirty="0">
                <a:latin typeface="Chalkboard SE Bold"/>
                <a:cs typeface="Chalkboard SE Bold"/>
              </a:rPr>
              <a:t>to the surface and stimulate high plant and animal productivity. Deep-water circulation has a scale, pace, and power very different from surface circulation. Deep currents twist together into a </a:t>
            </a:r>
            <a:r>
              <a:rPr lang="en-US" b="1" dirty="0" smtClean="0">
                <a:latin typeface="Chalkboard SE Bold"/>
                <a:cs typeface="Chalkboard SE Bold"/>
              </a:rPr>
              <a:t>__________ </a:t>
            </a:r>
            <a:r>
              <a:rPr lang="en-US" b="1" dirty="0">
                <a:latin typeface="Chalkboard SE Bold"/>
                <a:cs typeface="Chalkboard SE Bold"/>
              </a:rPr>
              <a:t>stream that loops through </a:t>
            </a:r>
            <a:r>
              <a:rPr lang="en-US" b="1" dirty="0" smtClean="0">
                <a:latin typeface="Chalkboard SE Bold"/>
                <a:cs typeface="Chalkboard SE Bold"/>
              </a:rPr>
              <a:t>____ </a:t>
            </a:r>
            <a:r>
              <a:rPr lang="en-US" b="1" dirty="0">
                <a:latin typeface="Chalkboard SE Bold"/>
                <a:cs typeface="Chalkboard SE Bold"/>
              </a:rPr>
              <a:t>the oceans, called the global conveyer belt. With a volume more than _____ times the combined flow of all the world's </a:t>
            </a:r>
            <a:r>
              <a:rPr lang="en-US" b="1" dirty="0" smtClean="0">
                <a:latin typeface="Chalkboard SE Bold"/>
                <a:cs typeface="Chalkboard SE Bold"/>
              </a:rPr>
              <a:t>______, </a:t>
            </a:r>
            <a:r>
              <a:rPr lang="en-US" b="1" dirty="0">
                <a:latin typeface="Chalkboard SE Bold"/>
                <a:cs typeface="Chalkboard SE Bold"/>
              </a:rPr>
              <a:t>the conveyer belt slowly but steadily </a:t>
            </a:r>
            <a:r>
              <a:rPr lang="en-US" b="1" dirty="0" smtClean="0">
                <a:latin typeface="Chalkboard SE Bold"/>
                <a:cs typeface="Chalkboard SE Bold"/>
              </a:rPr>
              <a:t>________ </a:t>
            </a:r>
            <a:r>
              <a:rPr lang="en-US" b="1" dirty="0">
                <a:latin typeface="Chalkboard SE Bold"/>
                <a:cs typeface="Chalkboard SE Bold"/>
              </a:rPr>
              <a:t>one ocean into another, and over the course of </a:t>
            </a:r>
            <a:r>
              <a:rPr lang="en-US" b="1" dirty="0" smtClean="0">
                <a:latin typeface="Chalkboard SE Bold"/>
                <a:cs typeface="Chalkboard SE Bold"/>
              </a:rPr>
              <a:t>_______ </a:t>
            </a:r>
            <a:r>
              <a:rPr lang="en-US" b="1" dirty="0">
                <a:latin typeface="Chalkboard SE Bold"/>
                <a:cs typeface="Chalkboard SE Bold"/>
              </a:rPr>
              <a:t>years, turns the water in them upside down</a:t>
            </a:r>
            <a:r>
              <a:rPr lang="en-US" b="1" dirty="0" smtClean="0">
                <a:latin typeface="Chalkboard SE Bold"/>
                <a:cs typeface="Chalkboard SE Bold"/>
              </a:rPr>
              <a:t>.</a:t>
            </a:r>
            <a:endParaRPr lang="en-US" b="1" dirty="0">
              <a:latin typeface="Chalkboard SE Bold"/>
              <a:cs typeface="Chalkboard SE Bold"/>
            </a:endParaRPr>
          </a:p>
        </p:txBody>
      </p:sp>
      <p:sp>
        <p:nvSpPr>
          <p:cNvPr id="2" name="TextBox 1"/>
          <p:cNvSpPr txBox="1"/>
          <p:nvPr/>
        </p:nvSpPr>
        <p:spPr>
          <a:xfrm>
            <a:off x="841207" y="263929"/>
            <a:ext cx="1056700"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away</a:t>
            </a:r>
            <a:endParaRPr lang="en-US" sz="2800" b="1" dirty="0">
              <a:solidFill>
                <a:srgbClr val="FF0000"/>
              </a:solidFill>
              <a:latin typeface="Chalkboard SE Bold"/>
              <a:cs typeface="Chalkboard SE Bold"/>
            </a:endParaRPr>
          </a:p>
        </p:txBody>
      </p:sp>
      <p:sp>
        <p:nvSpPr>
          <p:cNvPr id="4" name="TextBox 3"/>
          <p:cNvSpPr txBox="1"/>
          <p:nvPr/>
        </p:nvSpPr>
        <p:spPr>
          <a:xfrm>
            <a:off x="3956369" y="1696718"/>
            <a:ext cx="1148400"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winds</a:t>
            </a:r>
            <a:endParaRPr lang="en-US" sz="2800" b="1" dirty="0">
              <a:solidFill>
                <a:srgbClr val="FF0000"/>
              </a:solidFill>
              <a:latin typeface="Chalkboard SE Bold"/>
              <a:cs typeface="Chalkboard SE Bold"/>
            </a:endParaRPr>
          </a:p>
        </p:txBody>
      </p:sp>
      <p:sp>
        <p:nvSpPr>
          <p:cNvPr id="5" name="TextBox 4"/>
          <p:cNvSpPr txBox="1"/>
          <p:nvPr/>
        </p:nvSpPr>
        <p:spPr>
          <a:xfrm>
            <a:off x="5328868" y="2498566"/>
            <a:ext cx="1714177"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nutrients</a:t>
            </a:r>
            <a:endParaRPr lang="en-US" sz="2800" b="1" dirty="0">
              <a:solidFill>
                <a:srgbClr val="FF0000"/>
              </a:solidFill>
              <a:latin typeface="Chalkboard SE Bold"/>
              <a:cs typeface="Chalkboard SE Bold"/>
            </a:endParaRPr>
          </a:p>
        </p:txBody>
      </p:sp>
      <p:sp>
        <p:nvSpPr>
          <p:cNvPr id="6" name="TextBox 5"/>
          <p:cNvSpPr txBox="1"/>
          <p:nvPr/>
        </p:nvSpPr>
        <p:spPr>
          <a:xfrm>
            <a:off x="2936454" y="3867691"/>
            <a:ext cx="1962148"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continuous</a:t>
            </a:r>
            <a:endParaRPr lang="en-US" sz="2800" b="1" dirty="0">
              <a:solidFill>
                <a:srgbClr val="FF0000"/>
              </a:solidFill>
              <a:latin typeface="Chalkboard SE Bold"/>
              <a:cs typeface="Chalkboard SE Bold"/>
            </a:endParaRPr>
          </a:p>
        </p:txBody>
      </p:sp>
      <p:sp>
        <p:nvSpPr>
          <p:cNvPr id="7" name="TextBox 6"/>
          <p:cNvSpPr txBox="1"/>
          <p:nvPr/>
        </p:nvSpPr>
        <p:spPr>
          <a:xfrm>
            <a:off x="619087" y="4246775"/>
            <a:ext cx="608404"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all</a:t>
            </a:r>
            <a:endParaRPr lang="en-US" sz="2800" b="1" dirty="0">
              <a:solidFill>
                <a:srgbClr val="FF0000"/>
              </a:solidFill>
              <a:latin typeface="Chalkboard SE Bold"/>
              <a:cs typeface="Chalkboard SE Bold"/>
            </a:endParaRPr>
          </a:p>
        </p:txBody>
      </p:sp>
      <p:sp>
        <p:nvSpPr>
          <p:cNvPr id="8" name="TextBox 7"/>
          <p:cNvSpPr txBox="1"/>
          <p:nvPr/>
        </p:nvSpPr>
        <p:spPr>
          <a:xfrm>
            <a:off x="3349551" y="4672167"/>
            <a:ext cx="606818"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16</a:t>
            </a:r>
            <a:endParaRPr lang="en-US" sz="2800" b="1" dirty="0">
              <a:solidFill>
                <a:srgbClr val="FF0000"/>
              </a:solidFill>
              <a:latin typeface="Chalkboard SE Bold"/>
              <a:cs typeface="Chalkboard SE Bold"/>
            </a:endParaRPr>
          </a:p>
        </p:txBody>
      </p:sp>
      <p:sp>
        <p:nvSpPr>
          <p:cNvPr id="9" name="TextBox 8"/>
          <p:cNvSpPr txBox="1"/>
          <p:nvPr/>
        </p:nvSpPr>
        <p:spPr>
          <a:xfrm>
            <a:off x="2325690" y="5082992"/>
            <a:ext cx="1167836"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rivers</a:t>
            </a:r>
            <a:endParaRPr lang="en-US" sz="2800" b="1" dirty="0">
              <a:solidFill>
                <a:srgbClr val="FF0000"/>
              </a:solidFill>
              <a:latin typeface="Chalkboard SE Bold"/>
              <a:cs typeface="Chalkboard SE Bold"/>
            </a:endParaRPr>
          </a:p>
        </p:txBody>
      </p:sp>
      <p:sp>
        <p:nvSpPr>
          <p:cNvPr id="10" name="TextBox 9"/>
          <p:cNvSpPr txBox="1"/>
          <p:nvPr/>
        </p:nvSpPr>
        <p:spPr>
          <a:xfrm>
            <a:off x="1897907" y="5456792"/>
            <a:ext cx="1466999"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empties</a:t>
            </a:r>
            <a:endParaRPr lang="en-US" sz="2800" b="1" dirty="0">
              <a:solidFill>
                <a:srgbClr val="FF0000"/>
              </a:solidFill>
              <a:latin typeface="Chalkboard SE Bold"/>
              <a:cs typeface="Chalkboard SE Bold"/>
            </a:endParaRPr>
          </a:p>
        </p:txBody>
      </p:sp>
      <p:sp>
        <p:nvSpPr>
          <p:cNvPr id="11" name="TextBox 10"/>
          <p:cNvSpPr txBox="1"/>
          <p:nvPr/>
        </p:nvSpPr>
        <p:spPr>
          <a:xfrm>
            <a:off x="2775135" y="5792637"/>
            <a:ext cx="1184940"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1,000</a:t>
            </a:r>
            <a:endParaRPr lang="en-US" sz="2800" b="1" dirty="0">
              <a:solidFill>
                <a:srgbClr val="FF0000"/>
              </a:solidFill>
              <a:latin typeface="Chalkboard SE Bold"/>
              <a:cs typeface="Chalkboard SE Bold"/>
            </a:endParaRPr>
          </a:p>
        </p:txBody>
      </p:sp>
    </p:spTree>
    <p:extLst>
      <p:ext uri="{BB962C8B-B14F-4D97-AF65-F5344CB8AC3E}">
        <p14:creationId xmlns:p14="http://schemas.microsoft.com/office/powerpoint/2010/main" val="32339097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gtEl>
                                        <p:attrNameLst>
                                          <p:attrName>ppt_y</p:attrName>
                                        </p:attrNameLst>
                                      </p:cBhvr>
                                      <p:tavLst>
                                        <p:tav tm="0">
                                          <p:val>
                                            <p:strVal val="#ppt_y"/>
                                          </p:val>
                                        </p:tav>
                                        <p:tav tm="100000">
                                          <p:val>
                                            <p:strVal val="#ppt_y"/>
                                          </p:val>
                                        </p:tav>
                                      </p:tavLst>
                                    </p:anim>
                                    <p:anim calcmode="lin" valueType="num">
                                      <p:cBhvr>
                                        <p:cTn id="8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600" b="1" dirty="0">
                <a:latin typeface="Chalkboard SE Bold"/>
                <a:cs typeface="Chalkboard SE Bold"/>
              </a:rPr>
              <a:t>This vast, global circulation is driven by </a:t>
            </a:r>
            <a:r>
              <a:rPr lang="en-US" sz="2600" b="1" dirty="0" smtClean="0">
                <a:latin typeface="Chalkboard SE Bold"/>
                <a:cs typeface="Chalkboard SE Bold"/>
              </a:rPr>
              <a:t>_________ </a:t>
            </a:r>
            <a:r>
              <a:rPr lang="en-US" sz="2600" b="1" dirty="0">
                <a:latin typeface="Chalkboard SE Bold"/>
                <a:cs typeface="Chalkboard SE Bold"/>
              </a:rPr>
              <a:t>variations in the ocean. Sometimes called </a:t>
            </a:r>
            <a:r>
              <a:rPr lang="en-US" sz="2600" b="1" dirty="0" smtClean="0">
                <a:latin typeface="Chalkboard SE Bold"/>
                <a:cs typeface="Chalkboard SE Bold"/>
              </a:rPr>
              <a:t>_____________ </a:t>
            </a:r>
            <a:r>
              <a:rPr lang="en-US" sz="2600" b="1" dirty="0">
                <a:latin typeface="Chalkboard SE Bold"/>
                <a:cs typeface="Chalkboard SE Bold"/>
              </a:rPr>
              <a:t>circulation because it depends on </a:t>
            </a:r>
            <a:r>
              <a:rPr lang="en-US" sz="2600" b="1" dirty="0" smtClean="0">
                <a:latin typeface="Chalkboard SE Bold"/>
                <a:cs typeface="Chalkboard SE Bold"/>
              </a:rPr>
              <a:t>____________ </a:t>
            </a:r>
            <a:r>
              <a:rPr lang="en-US" sz="2600" b="1" dirty="0">
                <a:latin typeface="Chalkboard SE Bold"/>
                <a:cs typeface="Chalkboard SE Bold"/>
              </a:rPr>
              <a:t>and </a:t>
            </a:r>
            <a:r>
              <a:rPr lang="en-US" sz="2600" b="1" dirty="0" smtClean="0">
                <a:latin typeface="Chalkboard SE Bold"/>
                <a:cs typeface="Chalkboard SE Bold"/>
              </a:rPr>
              <a:t>_______ , </a:t>
            </a:r>
            <a:r>
              <a:rPr lang="en-US" sz="2600" b="1" dirty="0">
                <a:latin typeface="Chalkboard SE Bold"/>
                <a:cs typeface="Chalkboard SE Bold"/>
              </a:rPr>
              <a:t>the conveyer begins on the surface of the sea near the </a:t>
            </a:r>
            <a:r>
              <a:rPr lang="en-US" sz="2600" b="1" dirty="0" smtClean="0">
                <a:latin typeface="Chalkboard SE Bold"/>
                <a:cs typeface="Chalkboard SE Bold"/>
              </a:rPr>
              <a:t>______. </a:t>
            </a:r>
            <a:r>
              <a:rPr lang="en-US" sz="2600" b="1" dirty="0">
                <a:latin typeface="Chalkboard SE Bold"/>
                <a:cs typeface="Chalkboard SE Bold"/>
              </a:rPr>
              <a:t>There, the water gets very cold, chilled by low air temperatures to freezing and below.</a:t>
            </a:r>
          </a:p>
          <a:p>
            <a:r>
              <a:rPr lang="en-US" sz="2600" b="1" dirty="0">
                <a:latin typeface="Chalkboard SE Bold"/>
                <a:cs typeface="Chalkboard SE Bold"/>
              </a:rPr>
              <a:t>Polar seawater also gets </a:t>
            </a:r>
            <a:r>
              <a:rPr lang="en-US" sz="2600" b="1" dirty="0" smtClean="0">
                <a:latin typeface="Chalkboard SE Bold"/>
                <a:cs typeface="Chalkboard SE Bold"/>
              </a:rPr>
              <a:t>______, </a:t>
            </a:r>
            <a:r>
              <a:rPr lang="en-US" sz="2600" b="1" dirty="0">
                <a:latin typeface="Chalkboard SE Bold"/>
                <a:cs typeface="Chalkboard SE Bold"/>
              </a:rPr>
              <a:t>because when sea ice forms, the salt is left </a:t>
            </a:r>
            <a:r>
              <a:rPr lang="en-US" sz="2600" b="1" dirty="0" smtClean="0">
                <a:latin typeface="Chalkboard SE Bold"/>
                <a:cs typeface="Chalkboard SE Bold"/>
              </a:rPr>
              <a:t>______. </a:t>
            </a:r>
            <a:r>
              <a:rPr lang="en-US" sz="2600" b="1" dirty="0">
                <a:latin typeface="Chalkboard SE Bold"/>
                <a:cs typeface="Chalkboard SE Bold"/>
              </a:rPr>
              <a:t>As seawater gets colder and saltier, its density </a:t>
            </a:r>
            <a:r>
              <a:rPr lang="en-US" sz="2600" b="1" dirty="0" smtClean="0">
                <a:latin typeface="Chalkboard SE Bold"/>
                <a:cs typeface="Chalkboard SE Bold"/>
              </a:rPr>
              <a:t>_______ , </a:t>
            </a:r>
            <a:r>
              <a:rPr lang="en-US" sz="2600" b="1" dirty="0">
                <a:latin typeface="Chalkboard SE Bold"/>
                <a:cs typeface="Chalkboard SE Bold"/>
              </a:rPr>
              <a:t>and it starts to </a:t>
            </a:r>
            <a:r>
              <a:rPr lang="en-US" sz="2600" b="1" dirty="0" smtClean="0">
                <a:latin typeface="Chalkboard SE Bold"/>
                <a:cs typeface="Chalkboard SE Bold"/>
              </a:rPr>
              <a:t>_____ </a:t>
            </a:r>
            <a:r>
              <a:rPr lang="en-US" sz="2600" b="1" dirty="0">
                <a:latin typeface="Chalkboard SE Bold"/>
                <a:cs typeface="Chalkboard SE Bold"/>
              </a:rPr>
              <a:t>toward the bottom. Surface water is pulled in to </a:t>
            </a:r>
            <a:r>
              <a:rPr lang="en-US" sz="2600" b="1" dirty="0" smtClean="0">
                <a:latin typeface="Chalkboard SE Bold"/>
                <a:cs typeface="Chalkboard SE Bold"/>
              </a:rPr>
              <a:t>_______ </a:t>
            </a:r>
            <a:r>
              <a:rPr lang="en-US" sz="2600" b="1" dirty="0">
                <a:latin typeface="Chalkboard SE Bold"/>
                <a:cs typeface="Chalkboard SE Bold"/>
              </a:rPr>
              <a:t>the sinking water, and in its turn, eventually becomes _____________ and </a:t>
            </a:r>
            <a:r>
              <a:rPr lang="en-US" sz="2600" b="1" dirty="0" smtClean="0">
                <a:latin typeface="Chalkboard SE Bold"/>
                <a:cs typeface="Chalkboard SE Bold"/>
              </a:rPr>
              <a:t>_______ </a:t>
            </a:r>
            <a:r>
              <a:rPr lang="en-US" sz="2600" b="1" dirty="0">
                <a:latin typeface="Chalkboard SE Bold"/>
                <a:cs typeface="Chalkboard SE Bold"/>
              </a:rPr>
              <a:t>enough to sink. Thus, a current begins</a:t>
            </a:r>
            <a:r>
              <a:rPr lang="en-US" sz="2600" b="1" dirty="0" smtClean="0">
                <a:latin typeface="Chalkboard SE Bold"/>
                <a:cs typeface="Chalkboard SE Bold"/>
              </a:rPr>
              <a:t>.</a:t>
            </a:r>
            <a:endParaRPr lang="en-US" sz="2600" b="1" dirty="0">
              <a:latin typeface="Chalkboard SE Bold"/>
              <a:cs typeface="Chalkboard SE Bold"/>
            </a:endParaRPr>
          </a:p>
        </p:txBody>
      </p:sp>
      <p:sp>
        <p:nvSpPr>
          <p:cNvPr id="2" name="TextBox 1"/>
          <p:cNvSpPr txBox="1"/>
          <p:nvPr/>
        </p:nvSpPr>
        <p:spPr>
          <a:xfrm>
            <a:off x="6823309" y="0"/>
            <a:ext cx="1402948"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density</a:t>
            </a:r>
            <a:endParaRPr lang="en-US" sz="2800" b="1" dirty="0">
              <a:solidFill>
                <a:srgbClr val="FF0000"/>
              </a:solidFill>
              <a:latin typeface="Chalkboard SE Bold"/>
              <a:cs typeface="Chalkboard SE Bold"/>
            </a:endParaRPr>
          </a:p>
        </p:txBody>
      </p:sp>
      <p:sp>
        <p:nvSpPr>
          <p:cNvPr id="4" name="TextBox 3"/>
          <p:cNvSpPr txBox="1"/>
          <p:nvPr/>
        </p:nvSpPr>
        <p:spPr>
          <a:xfrm>
            <a:off x="577298" y="791783"/>
            <a:ext cx="2077212" cy="461665"/>
          </a:xfrm>
          <a:prstGeom prst="rect">
            <a:avLst/>
          </a:prstGeom>
          <a:noFill/>
        </p:spPr>
        <p:txBody>
          <a:bodyPr wrap="none" rtlCol="0">
            <a:spAutoFit/>
          </a:bodyPr>
          <a:lstStyle/>
          <a:p>
            <a:r>
              <a:rPr lang="en-US" sz="2400" b="1" dirty="0" err="1">
                <a:solidFill>
                  <a:srgbClr val="FF0000"/>
                </a:solidFill>
                <a:latin typeface="Chalkboard SE Bold"/>
                <a:cs typeface="Chalkboard SE Bold"/>
              </a:rPr>
              <a:t>thermohaline</a:t>
            </a:r>
            <a:endParaRPr lang="en-US" sz="2400" b="1" dirty="0">
              <a:solidFill>
                <a:srgbClr val="FF0000"/>
              </a:solidFill>
              <a:latin typeface="Chalkboard SE Bold"/>
              <a:cs typeface="Chalkboard SE Bold"/>
            </a:endParaRPr>
          </a:p>
        </p:txBody>
      </p:sp>
      <p:sp>
        <p:nvSpPr>
          <p:cNvPr id="5" name="TextBox 4"/>
          <p:cNvSpPr txBox="1"/>
          <p:nvPr/>
        </p:nvSpPr>
        <p:spPr>
          <a:xfrm>
            <a:off x="707776" y="1253448"/>
            <a:ext cx="1967205"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temperature</a:t>
            </a:r>
            <a:endParaRPr lang="en-US" sz="2400" b="1" dirty="0">
              <a:solidFill>
                <a:srgbClr val="FF0000"/>
              </a:solidFill>
              <a:latin typeface="Chalkboard SE Bold"/>
              <a:cs typeface="Chalkboard SE Bold"/>
            </a:endParaRPr>
          </a:p>
        </p:txBody>
      </p:sp>
      <p:sp>
        <p:nvSpPr>
          <p:cNvPr id="6" name="TextBox 5"/>
          <p:cNvSpPr txBox="1"/>
          <p:nvPr/>
        </p:nvSpPr>
        <p:spPr>
          <a:xfrm>
            <a:off x="4041091" y="1253448"/>
            <a:ext cx="1212727"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salinity</a:t>
            </a:r>
            <a:endParaRPr lang="en-US" sz="2400" b="1" dirty="0">
              <a:solidFill>
                <a:srgbClr val="FF0000"/>
              </a:solidFill>
              <a:latin typeface="Chalkboard SE Bold"/>
              <a:cs typeface="Chalkboard SE Bold"/>
            </a:endParaRPr>
          </a:p>
        </p:txBody>
      </p:sp>
      <p:sp>
        <p:nvSpPr>
          <p:cNvPr id="7" name="TextBox 6"/>
          <p:cNvSpPr txBox="1"/>
          <p:nvPr/>
        </p:nvSpPr>
        <p:spPr>
          <a:xfrm>
            <a:off x="7413126" y="1645966"/>
            <a:ext cx="912097"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poles</a:t>
            </a:r>
            <a:endParaRPr lang="en-US" sz="2400" b="1" dirty="0">
              <a:solidFill>
                <a:srgbClr val="FF0000"/>
              </a:solidFill>
              <a:latin typeface="Chalkboard SE Bold"/>
              <a:cs typeface="Chalkboard SE Bold"/>
            </a:endParaRPr>
          </a:p>
        </p:txBody>
      </p:sp>
      <p:sp>
        <p:nvSpPr>
          <p:cNvPr id="8" name="TextBox 7"/>
          <p:cNvSpPr txBox="1"/>
          <p:nvPr/>
        </p:nvSpPr>
        <p:spPr>
          <a:xfrm>
            <a:off x="4552412" y="3067847"/>
            <a:ext cx="1120820"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saltier</a:t>
            </a:r>
            <a:endParaRPr lang="en-US" sz="2400" b="1" dirty="0">
              <a:solidFill>
                <a:srgbClr val="FF0000"/>
              </a:solidFill>
              <a:latin typeface="Chalkboard SE Bold"/>
              <a:cs typeface="Chalkboard SE Bold"/>
            </a:endParaRPr>
          </a:p>
        </p:txBody>
      </p:sp>
      <p:sp>
        <p:nvSpPr>
          <p:cNvPr id="9" name="TextBox 8"/>
          <p:cNvSpPr txBox="1"/>
          <p:nvPr/>
        </p:nvSpPr>
        <p:spPr>
          <a:xfrm>
            <a:off x="4675000" y="3529512"/>
            <a:ext cx="1157636"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behind</a:t>
            </a:r>
            <a:endParaRPr lang="en-US" sz="2400" b="1" dirty="0">
              <a:solidFill>
                <a:srgbClr val="FF0000"/>
              </a:solidFill>
              <a:latin typeface="Chalkboard SE Bold"/>
              <a:cs typeface="Chalkboard SE Bold"/>
            </a:endParaRPr>
          </a:p>
        </p:txBody>
      </p:sp>
      <p:sp>
        <p:nvSpPr>
          <p:cNvPr id="10" name="TextBox 9"/>
          <p:cNvSpPr txBox="1"/>
          <p:nvPr/>
        </p:nvSpPr>
        <p:spPr>
          <a:xfrm>
            <a:off x="5342958" y="3858435"/>
            <a:ext cx="1524242"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increases</a:t>
            </a:r>
            <a:endParaRPr lang="en-US" sz="2400" b="1" dirty="0">
              <a:solidFill>
                <a:srgbClr val="FF0000"/>
              </a:solidFill>
              <a:latin typeface="Chalkboard SE Bold"/>
              <a:cs typeface="Chalkboard SE Bold"/>
            </a:endParaRPr>
          </a:p>
        </p:txBody>
      </p:sp>
      <p:sp>
        <p:nvSpPr>
          <p:cNvPr id="11" name="TextBox 10"/>
          <p:cNvSpPr txBox="1"/>
          <p:nvPr/>
        </p:nvSpPr>
        <p:spPr>
          <a:xfrm>
            <a:off x="2111858" y="4237982"/>
            <a:ext cx="741036"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sink</a:t>
            </a:r>
            <a:endParaRPr lang="en-US" sz="2400" b="1" dirty="0">
              <a:solidFill>
                <a:srgbClr val="FF0000"/>
              </a:solidFill>
              <a:latin typeface="Chalkboard SE Bold"/>
              <a:cs typeface="Chalkboard SE Bold"/>
            </a:endParaRPr>
          </a:p>
        </p:txBody>
      </p:sp>
      <p:sp>
        <p:nvSpPr>
          <p:cNvPr id="12" name="TextBox 11"/>
          <p:cNvSpPr txBox="1"/>
          <p:nvPr/>
        </p:nvSpPr>
        <p:spPr>
          <a:xfrm>
            <a:off x="2920348" y="4699647"/>
            <a:ext cx="1223608"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replace</a:t>
            </a:r>
            <a:endParaRPr lang="en-US" sz="2400" b="1" dirty="0">
              <a:solidFill>
                <a:srgbClr val="FF0000"/>
              </a:solidFill>
              <a:latin typeface="Chalkboard SE Bold"/>
              <a:cs typeface="Chalkboard SE Bold"/>
            </a:endParaRPr>
          </a:p>
        </p:txBody>
      </p:sp>
      <p:sp>
        <p:nvSpPr>
          <p:cNvPr id="13" name="TextBox 12"/>
          <p:cNvSpPr txBox="1"/>
          <p:nvPr/>
        </p:nvSpPr>
        <p:spPr>
          <a:xfrm>
            <a:off x="820045" y="5423359"/>
            <a:ext cx="77436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cold</a:t>
            </a:r>
            <a:endParaRPr lang="en-US" sz="2400" b="1" dirty="0">
              <a:solidFill>
                <a:srgbClr val="FF0000"/>
              </a:solidFill>
              <a:latin typeface="Chalkboard SE Bold"/>
              <a:cs typeface="Chalkboard SE Bold"/>
            </a:endParaRPr>
          </a:p>
        </p:txBody>
      </p:sp>
      <p:sp>
        <p:nvSpPr>
          <p:cNvPr id="14" name="TextBox 13"/>
          <p:cNvSpPr txBox="1"/>
          <p:nvPr/>
        </p:nvSpPr>
        <p:spPr>
          <a:xfrm>
            <a:off x="5987413" y="4961694"/>
            <a:ext cx="879787"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salty</a:t>
            </a:r>
            <a:endParaRPr lang="en-US" sz="2400" b="1" dirty="0">
              <a:solidFill>
                <a:srgbClr val="FF0000"/>
              </a:solidFill>
              <a:latin typeface="Chalkboard SE Bold"/>
              <a:cs typeface="Chalkboard SE Bold"/>
            </a:endParaRPr>
          </a:p>
        </p:txBody>
      </p:sp>
    </p:spTree>
    <p:extLst>
      <p:ext uri="{BB962C8B-B14F-4D97-AF65-F5344CB8AC3E}">
        <p14:creationId xmlns:p14="http://schemas.microsoft.com/office/powerpoint/2010/main" val="208885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p:cTn id="61"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63"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gtEl>
                                        <p:attrNameLst>
                                          <p:attrName>ppt_y</p:attrName>
                                        </p:attrNameLst>
                                      </p:cBhvr>
                                      <p:tavLst>
                                        <p:tav tm="0">
                                          <p:val>
                                            <p:strVal val="#ppt_y"/>
                                          </p:val>
                                        </p:tav>
                                        <p:tav tm="100000">
                                          <p:val>
                                            <p:strVal val="#ppt_y"/>
                                          </p:val>
                                        </p:tav>
                                      </p:tavLst>
                                    </p:anim>
                                    <p:anim calcmode="lin" valueType="num">
                                      <p:cBhvr>
                                        <p:cTn id="8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2"/>
                                        </p:tgtEl>
                                        <p:attrNameLst>
                                          <p:attrName>ppt_y</p:attrName>
                                        </p:attrNameLst>
                                      </p:cBhvr>
                                      <p:tavLst>
                                        <p:tav tm="0">
                                          <p:val>
                                            <p:strVal val="#ppt_y"/>
                                          </p:val>
                                        </p:tav>
                                        <p:tav tm="100000">
                                          <p:val>
                                            <p:strVal val="#ppt_y"/>
                                          </p:val>
                                        </p:tav>
                                      </p:tavLst>
                                    </p:anim>
                                    <p:anim calcmode="lin" valueType="num">
                                      <p:cBhvr>
                                        <p:cTn id="9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41" presetClass="entr" presetSubtype="0" fill="hold" grpId="0" nodeType="clickEffect">
                                  <p:stCondLst>
                                    <p:cond delay="0"/>
                                  </p:stCondLst>
                                  <p:iterate type="lt">
                                    <p:tmPct val="10000"/>
                                  </p:iterate>
                                  <p:childTnLst>
                                    <p:set>
                                      <p:cBhvr>
                                        <p:cTn id="96" dur="1" fill="hold">
                                          <p:stCondLst>
                                            <p:cond delay="0"/>
                                          </p:stCondLst>
                                        </p:cTn>
                                        <p:tgtEl>
                                          <p:spTgt spid="14"/>
                                        </p:tgtEl>
                                        <p:attrNameLst>
                                          <p:attrName>style.visibility</p:attrName>
                                        </p:attrNameLst>
                                      </p:cBhvr>
                                      <p:to>
                                        <p:strVal val="visible"/>
                                      </p:to>
                                    </p:set>
                                    <p:anim calcmode="lin" valueType="num">
                                      <p:cBhvr>
                                        <p:cTn id="9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14"/>
                                        </p:tgtEl>
                                        <p:attrNameLst>
                                          <p:attrName>ppt_y</p:attrName>
                                        </p:attrNameLst>
                                      </p:cBhvr>
                                      <p:tavLst>
                                        <p:tav tm="0">
                                          <p:val>
                                            <p:strVal val="#ppt_y"/>
                                          </p:val>
                                        </p:tav>
                                        <p:tav tm="100000">
                                          <p:val>
                                            <p:strVal val="#ppt_y"/>
                                          </p:val>
                                        </p:tav>
                                      </p:tavLst>
                                    </p:anim>
                                    <p:anim calcmode="lin" valueType="num">
                                      <p:cBhvr>
                                        <p:cTn id="9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14"/>
                                        </p:tgtEl>
                                      </p:cBhvr>
                                    </p:animEffect>
                                  </p:childTnLst>
                                </p:cTn>
                              </p:par>
                            </p:childTnLst>
                          </p:cTn>
                        </p:par>
                      </p:childTnLst>
                    </p:cTn>
                  </p:par>
                  <p:par>
                    <p:cTn id="102" fill="hold">
                      <p:stCondLst>
                        <p:cond delay="indefinite"/>
                      </p:stCondLst>
                      <p:childTnLst>
                        <p:par>
                          <p:cTn id="103" fill="hold">
                            <p:stCondLst>
                              <p:cond delay="0"/>
                            </p:stCondLst>
                            <p:childTnLst>
                              <p:par>
                                <p:cTn id="104" presetID="41" presetClass="entr" presetSubtype="0" fill="hold" grpId="0" nodeType="clickEffect">
                                  <p:stCondLst>
                                    <p:cond delay="0"/>
                                  </p:stCondLst>
                                  <p:iterate type="lt">
                                    <p:tmPct val="10000"/>
                                  </p:iterate>
                                  <p:childTnLst>
                                    <p:set>
                                      <p:cBhvr>
                                        <p:cTn id="105" dur="1" fill="hold">
                                          <p:stCondLst>
                                            <p:cond delay="0"/>
                                          </p:stCondLst>
                                        </p:cTn>
                                        <p:tgtEl>
                                          <p:spTgt spid="13"/>
                                        </p:tgtEl>
                                        <p:attrNameLst>
                                          <p:attrName>style.visibility</p:attrName>
                                        </p:attrNameLst>
                                      </p:cBhvr>
                                      <p:to>
                                        <p:strVal val="visible"/>
                                      </p:to>
                                    </p:set>
                                    <p:anim calcmode="lin" valueType="num">
                                      <p:cBhvr>
                                        <p:cTn id="10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13"/>
                                        </p:tgtEl>
                                        <p:attrNameLst>
                                          <p:attrName>ppt_y</p:attrName>
                                        </p:attrNameLst>
                                      </p:cBhvr>
                                      <p:tavLst>
                                        <p:tav tm="0">
                                          <p:val>
                                            <p:strVal val="#ppt_y"/>
                                          </p:val>
                                        </p:tav>
                                        <p:tav tm="100000">
                                          <p:val>
                                            <p:strVal val="#ppt_y"/>
                                          </p:val>
                                        </p:tav>
                                      </p:tavLst>
                                    </p:anim>
                                    <p:anim calcmode="lin" valueType="num">
                                      <p:cBhvr>
                                        <p:cTn id="10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0" grpId="0"/>
      <p:bldP spid="11"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lnSpcReduction="10000"/>
          </a:bodyPr>
          <a:lstStyle/>
          <a:p>
            <a:r>
              <a:rPr lang="en-US" sz="2800" b="1" dirty="0">
                <a:latin typeface="Chalkboard SE Bold"/>
                <a:cs typeface="Chalkboard SE Bold"/>
              </a:rPr>
              <a:t>The conveyer belt begins at the surface of the North </a:t>
            </a:r>
            <a:r>
              <a:rPr lang="en-US" sz="2800" b="1" dirty="0" smtClean="0">
                <a:latin typeface="Chalkboard SE Bold"/>
                <a:cs typeface="Chalkboard SE Bold"/>
              </a:rPr>
              <a:t>_________ </a:t>
            </a:r>
            <a:r>
              <a:rPr lang="en-US" sz="2800" b="1" dirty="0">
                <a:latin typeface="Chalkboard SE Bold"/>
                <a:cs typeface="Chalkboard SE Bold"/>
              </a:rPr>
              <a:t>where great amounts of water cool and sink off the coast of </a:t>
            </a:r>
            <a:r>
              <a:rPr lang="en-US" sz="2800" b="1" dirty="0" smtClean="0">
                <a:latin typeface="Chalkboard SE Bold"/>
                <a:cs typeface="Chalkboard SE Bold"/>
              </a:rPr>
              <a:t>___________. </a:t>
            </a:r>
            <a:r>
              <a:rPr lang="en-US" sz="2800" b="1" dirty="0">
                <a:latin typeface="Chalkboard SE Bold"/>
                <a:cs typeface="Chalkboard SE Bold"/>
              </a:rPr>
              <a:t>Hemmed in by the continents, this new deep water can only flow </a:t>
            </a:r>
            <a:r>
              <a:rPr lang="en-US" sz="2800" b="1" dirty="0" smtClean="0">
                <a:latin typeface="Chalkboard SE Bold"/>
                <a:cs typeface="Chalkboard SE Bold"/>
              </a:rPr>
              <a:t>_______, </a:t>
            </a:r>
            <a:r>
              <a:rPr lang="en-US" sz="2800" b="1" dirty="0">
                <a:latin typeface="Chalkboard SE Bold"/>
                <a:cs typeface="Chalkboard SE Bold"/>
              </a:rPr>
              <a:t>past the equator, all the way to the far ends of </a:t>
            </a:r>
            <a:r>
              <a:rPr lang="en-US" sz="2800" b="1" dirty="0" smtClean="0">
                <a:latin typeface="Chalkboard SE Bold"/>
                <a:cs typeface="Chalkboard SE Bold"/>
              </a:rPr>
              <a:t>_______ </a:t>
            </a:r>
            <a:r>
              <a:rPr lang="en-US" sz="2800" b="1" dirty="0">
                <a:latin typeface="Chalkboard SE Bold"/>
                <a:cs typeface="Chalkboard SE Bold"/>
              </a:rPr>
              <a:t>and South America. As the current travels around the edge of Antarctica, </a:t>
            </a:r>
            <a:r>
              <a:rPr lang="en-US" sz="2800" b="1" dirty="0" smtClean="0">
                <a:latin typeface="Chalkboard SE Bold"/>
                <a:cs typeface="Chalkboard SE Bold"/>
              </a:rPr>
              <a:t>______ </a:t>
            </a:r>
            <a:r>
              <a:rPr lang="en-US" sz="2800" b="1" dirty="0">
                <a:latin typeface="Chalkboard SE Bold"/>
                <a:cs typeface="Chalkboard SE Bold"/>
              </a:rPr>
              <a:t>streams of cold water sink into and </a:t>
            </a:r>
            <a:r>
              <a:rPr lang="en-US" sz="2800" b="1" dirty="0" smtClean="0">
                <a:latin typeface="Chalkboard SE Bold"/>
                <a:cs typeface="Chalkboard SE Bold"/>
              </a:rPr>
              <a:t>________ </a:t>
            </a:r>
            <a:r>
              <a:rPr lang="en-US" sz="2800" b="1" dirty="0">
                <a:latin typeface="Chalkboard SE Bold"/>
                <a:cs typeface="Chalkboard SE Bold"/>
              </a:rPr>
              <a:t>the conveyer belt.</a:t>
            </a:r>
          </a:p>
          <a:p>
            <a:r>
              <a:rPr lang="en-US" sz="2800" b="1" dirty="0">
                <a:latin typeface="Chalkboard SE Bold"/>
                <a:cs typeface="Chalkboard SE Bold"/>
              </a:rPr>
              <a:t>Two sections split off and turn northward, one into the </a:t>
            </a:r>
            <a:r>
              <a:rPr lang="en-US" sz="2800" b="1" dirty="0" smtClean="0">
                <a:latin typeface="Chalkboard SE Bold"/>
                <a:cs typeface="Chalkboard SE Bold"/>
              </a:rPr>
              <a:t>______ </a:t>
            </a:r>
            <a:r>
              <a:rPr lang="en-US" sz="2800" b="1" dirty="0">
                <a:latin typeface="Chalkboard SE Bold"/>
                <a:cs typeface="Chalkboard SE Bold"/>
              </a:rPr>
              <a:t>Ocean, the other into the Pacific. Both these currents </a:t>
            </a:r>
            <a:r>
              <a:rPr lang="en-US" sz="2800" b="1" dirty="0" smtClean="0">
                <a:latin typeface="Chalkboard SE Bold"/>
                <a:cs typeface="Chalkboard SE Bold"/>
              </a:rPr>
              <a:t>______ </a:t>
            </a:r>
            <a:r>
              <a:rPr lang="en-US" sz="2800" b="1" dirty="0">
                <a:latin typeface="Chalkboard SE Bold"/>
                <a:cs typeface="Chalkboard SE Bold"/>
              </a:rPr>
              <a:t>up and become less and less </a:t>
            </a:r>
            <a:r>
              <a:rPr lang="en-US" sz="2800" b="1" dirty="0" smtClean="0">
                <a:latin typeface="Chalkboard SE Bold"/>
                <a:cs typeface="Chalkboard SE Bold"/>
              </a:rPr>
              <a:t>_____ </a:t>
            </a:r>
            <a:r>
              <a:rPr lang="en-US" sz="2800" b="1" dirty="0">
                <a:latin typeface="Chalkboard SE Bold"/>
                <a:cs typeface="Chalkboard SE Bold"/>
              </a:rPr>
              <a:t>as they travel, enough that they eventually rise back toward the surface</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1684801" y="342075"/>
            <a:ext cx="170005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Atlantic</a:t>
            </a:r>
            <a:endParaRPr lang="en-US" sz="3200" b="1" dirty="0">
              <a:solidFill>
                <a:srgbClr val="FF0000"/>
              </a:solidFill>
              <a:latin typeface="Chalkboard SE Bold"/>
              <a:cs typeface="Chalkboard SE Bold"/>
            </a:endParaRPr>
          </a:p>
        </p:txBody>
      </p:sp>
      <p:sp>
        <p:nvSpPr>
          <p:cNvPr id="4" name="TextBox 3"/>
          <p:cNvSpPr txBox="1"/>
          <p:nvPr/>
        </p:nvSpPr>
        <p:spPr>
          <a:xfrm>
            <a:off x="519097" y="1085978"/>
            <a:ext cx="213174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Greenland</a:t>
            </a:r>
            <a:endParaRPr lang="en-US" sz="3200" b="1" dirty="0">
              <a:solidFill>
                <a:srgbClr val="FF0000"/>
              </a:solidFill>
              <a:latin typeface="Chalkboard SE Bold"/>
              <a:cs typeface="Chalkboard SE Bold"/>
            </a:endParaRPr>
          </a:p>
        </p:txBody>
      </p:sp>
      <p:sp>
        <p:nvSpPr>
          <p:cNvPr id="5" name="TextBox 4"/>
          <p:cNvSpPr txBox="1"/>
          <p:nvPr/>
        </p:nvSpPr>
        <p:spPr>
          <a:xfrm>
            <a:off x="6673445" y="1456701"/>
            <a:ext cx="122213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south</a:t>
            </a:r>
            <a:endParaRPr lang="en-US" sz="3200" b="1" dirty="0">
              <a:solidFill>
                <a:srgbClr val="FF0000"/>
              </a:solidFill>
              <a:latin typeface="Chalkboard SE Bold"/>
              <a:cs typeface="Chalkboard SE Bold"/>
            </a:endParaRPr>
          </a:p>
        </p:txBody>
      </p:sp>
      <p:sp>
        <p:nvSpPr>
          <p:cNvPr id="6" name="TextBox 5"/>
          <p:cNvSpPr txBox="1"/>
          <p:nvPr/>
        </p:nvSpPr>
        <p:spPr>
          <a:xfrm>
            <a:off x="519097" y="2273287"/>
            <a:ext cx="136314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Africa</a:t>
            </a:r>
            <a:endParaRPr lang="en-US" sz="3200" b="1" dirty="0">
              <a:solidFill>
                <a:srgbClr val="FF0000"/>
              </a:solidFill>
              <a:latin typeface="Chalkboard SE Bold"/>
              <a:cs typeface="Chalkboard SE Bold"/>
            </a:endParaRPr>
          </a:p>
        </p:txBody>
      </p:sp>
      <p:sp>
        <p:nvSpPr>
          <p:cNvPr id="7" name="TextBox 6"/>
          <p:cNvSpPr txBox="1"/>
          <p:nvPr/>
        </p:nvSpPr>
        <p:spPr>
          <a:xfrm>
            <a:off x="7294034" y="2649228"/>
            <a:ext cx="120308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fresh</a:t>
            </a:r>
            <a:endParaRPr lang="en-US" sz="3200" b="1" dirty="0">
              <a:solidFill>
                <a:srgbClr val="FF0000"/>
              </a:solidFill>
              <a:latin typeface="Chalkboard SE Bold"/>
              <a:cs typeface="Chalkboard SE Bold"/>
            </a:endParaRPr>
          </a:p>
        </p:txBody>
      </p:sp>
      <p:sp>
        <p:nvSpPr>
          <p:cNvPr id="8" name="TextBox 7"/>
          <p:cNvSpPr txBox="1"/>
          <p:nvPr/>
        </p:nvSpPr>
        <p:spPr>
          <a:xfrm>
            <a:off x="6673445" y="3059747"/>
            <a:ext cx="190308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recharge</a:t>
            </a:r>
            <a:endParaRPr lang="en-US" sz="3200" b="1" dirty="0">
              <a:solidFill>
                <a:srgbClr val="FF0000"/>
              </a:solidFill>
              <a:latin typeface="Chalkboard SE Bold"/>
              <a:cs typeface="Chalkboard SE Bold"/>
            </a:endParaRPr>
          </a:p>
        </p:txBody>
      </p:sp>
      <p:sp>
        <p:nvSpPr>
          <p:cNvPr id="9" name="TextBox 8"/>
          <p:cNvSpPr txBox="1"/>
          <p:nvPr/>
        </p:nvSpPr>
        <p:spPr>
          <a:xfrm>
            <a:off x="2006585" y="4439504"/>
            <a:ext cx="1408951"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Indian</a:t>
            </a:r>
            <a:endParaRPr lang="en-US" sz="3200" b="1" dirty="0">
              <a:solidFill>
                <a:srgbClr val="FF0000"/>
              </a:solidFill>
              <a:latin typeface="Chalkboard SE Bold"/>
              <a:cs typeface="Chalkboard SE Bold"/>
            </a:endParaRPr>
          </a:p>
        </p:txBody>
      </p:sp>
      <p:sp>
        <p:nvSpPr>
          <p:cNvPr id="10" name="TextBox 9"/>
          <p:cNvSpPr txBox="1"/>
          <p:nvPr/>
        </p:nvSpPr>
        <p:spPr>
          <a:xfrm>
            <a:off x="5443147" y="4821095"/>
            <a:ext cx="123029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warm</a:t>
            </a:r>
            <a:endParaRPr lang="en-US" sz="3200" b="1" dirty="0">
              <a:solidFill>
                <a:srgbClr val="FF0000"/>
              </a:solidFill>
              <a:latin typeface="Chalkboard SE Bold"/>
              <a:cs typeface="Chalkboard SE Bold"/>
            </a:endParaRPr>
          </a:p>
        </p:txBody>
      </p:sp>
      <p:sp>
        <p:nvSpPr>
          <p:cNvPr id="11" name="TextBox 10"/>
          <p:cNvSpPr txBox="1"/>
          <p:nvPr/>
        </p:nvSpPr>
        <p:spPr>
          <a:xfrm>
            <a:off x="4229629" y="5230768"/>
            <a:ext cx="128753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dense</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1877329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p:cTn id="52"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p:cTn id="61"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63"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nodeType="clickEffect">
                                  <p:stCondLst>
                                    <p:cond delay="0"/>
                                  </p:stCondLst>
                                  <p:iterate type="lt">
                                    <p:tmPct val="10000"/>
                                  </p:iterate>
                                  <p:childTnLst>
                                    <p:set>
                                      <p:cBhvr>
                                        <p:cTn id="78" dur="1" fill="hold">
                                          <p:stCondLst>
                                            <p:cond delay="0"/>
                                          </p:stCondLst>
                                        </p:cTn>
                                        <p:tgtEl>
                                          <p:spTgt spid="11">
                                            <p:txEl>
                                              <p:pRg st="0" end="0"/>
                                            </p:txEl>
                                          </p:spTgt>
                                        </p:tgtEl>
                                        <p:attrNameLst>
                                          <p:attrName>style.visibility</p:attrName>
                                        </p:attrNameLst>
                                      </p:cBhvr>
                                      <p:to>
                                        <p:strVal val="visible"/>
                                      </p:to>
                                    </p:set>
                                    <p:anim calcmode="lin" valueType="num">
                                      <p:cBhvr>
                                        <p:cTn id="79" dur="50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81" dur="50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fontScale="92500"/>
          </a:bodyPr>
          <a:lstStyle/>
          <a:p>
            <a:r>
              <a:rPr lang="en-US" sz="2800" b="1" dirty="0">
                <a:latin typeface="Chalkboard SE Bold"/>
                <a:cs typeface="Chalkboard SE Bold"/>
              </a:rPr>
              <a:t>Drawn by the inexorable pull of the conveyer belt, these now warm waters loop back the way they came and eventually </a:t>
            </a:r>
            <a:r>
              <a:rPr lang="en-US" sz="2800" b="1" dirty="0" smtClean="0">
                <a:latin typeface="Chalkboard SE Bold"/>
                <a:cs typeface="Chalkboard SE Bold"/>
              </a:rPr>
              <a:t>_______ </a:t>
            </a:r>
            <a:r>
              <a:rPr lang="en-US" sz="2800" b="1" dirty="0">
                <a:latin typeface="Chalkboard SE Bold"/>
                <a:cs typeface="Chalkboard SE Bold"/>
              </a:rPr>
              <a:t>to the North Atlantic to begin the long journey all over again.</a:t>
            </a:r>
          </a:p>
          <a:p>
            <a:r>
              <a:rPr lang="en-US" sz="3600" b="1" i="1" u="sng" dirty="0">
                <a:latin typeface="Chalkboard SE Bold"/>
                <a:cs typeface="Chalkboard SE Bold"/>
              </a:rPr>
              <a:t>Global </a:t>
            </a:r>
            <a:r>
              <a:rPr lang="en-US" sz="3600" b="1" i="1" u="sng" dirty="0" smtClean="0">
                <a:latin typeface="Chalkboard SE Bold"/>
                <a:cs typeface="Chalkboard SE Bold"/>
              </a:rPr>
              <a:t>Impact</a:t>
            </a:r>
            <a:endParaRPr lang="en-US" sz="3600" b="1" i="1" u="sng" dirty="0">
              <a:latin typeface="Chalkboard SE Bold"/>
              <a:cs typeface="Chalkboard SE Bold"/>
            </a:endParaRPr>
          </a:p>
          <a:p>
            <a:r>
              <a:rPr lang="en-US" sz="2800" b="1" dirty="0">
                <a:latin typeface="Chalkboard SE Bold"/>
                <a:cs typeface="Chalkboard SE Bold"/>
              </a:rPr>
              <a:t>Currents are an integral and dynamic part of the world's oceans–they help determine the characteristics and </a:t>
            </a:r>
            <a:r>
              <a:rPr lang="en-US" sz="2800" b="1" dirty="0" smtClean="0">
                <a:latin typeface="Chalkboard SE Bold"/>
                <a:cs typeface="Chalkboard SE Bold"/>
              </a:rPr>
              <a:t>________ </a:t>
            </a:r>
            <a:r>
              <a:rPr lang="en-US" sz="2800" b="1" dirty="0">
                <a:latin typeface="Chalkboard SE Bold"/>
                <a:cs typeface="Chalkboard SE Bold"/>
              </a:rPr>
              <a:t>of seawater, and the distribution and abundance of marine </a:t>
            </a:r>
            <a:r>
              <a:rPr lang="en-US" sz="2800" b="1" dirty="0" smtClean="0">
                <a:latin typeface="Chalkboard SE Bold"/>
                <a:cs typeface="Chalkboard SE Bold"/>
              </a:rPr>
              <a:t>_________.</a:t>
            </a:r>
            <a:endParaRPr lang="en-US" sz="2800" b="1" dirty="0">
              <a:latin typeface="Chalkboard SE Bold"/>
              <a:cs typeface="Chalkboard SE Bold"/>
            </a:endParaRPr>
          </a:p>
          <a:p>
            <a:r>
              <a:rPr lang="en-US" sz="2800" b="1" dirty="0">
                <a:latin typeface="Chalkboard SE Bold"/>
                <a:cs typeface="Chalkboard SE Bold"/>
              </a:rPr>
              <a:t>But currents are surprisingly important to landlocked creatures like us as well because they partially regulate the global </a:t>
            </a:r>
            <a:r>
              <a:rPr lang="en-US" sz="2800" b="1" dirty="0" smtClean="0">
                <a:latin typeface="Chalkboard SE Bold"/>
                <a:cs typeface="Chalkboard SE Bold"/>
              </a:rPr>
              <a:t>________ </a:t>
            </a:r>
            <a:r>
              <a:rPr lang="en-US" sz="2800" b="1" dirty="0">
                <a:latin typeface="Chalkboard SE Bold"/>
                <a:cs typeface="Chalkboard SE Bold"/>
              </a:rPr>
              <a:t>and govern the productivity of </a:t>
            </a:r>
            <a:r>
              <a:rPr lang="en-US" sz="2800" b="1" dirty="0" smtClean="0">
                <a:latin typeface="Chalkboard SE Bold"/>
                <a:cs typeface="Chalkboard SE Bold"/>
              </a:rPr>
              <a:t>_________ </a:t>
            </a:r>
            <a:r>
              <a:rPr lang="en-US" sz="2800" b="1" dirty="0">
                <a:latin typeface="Chalkboard SE Bold"/>
                <a:cs typeface="Chalkboard SE Bold"/>
              </a:rPr>
              <a:t>grounds</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3923467" y="815628"/>
            <a:ext cx="141620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return</a:t>
            </a:r>
            <a:endParaRPr lang="en-US" sz="3200" b="1" dirty="0">
              <a:solidFill>
                <a:srgbClr val="FF0000"/>
              </a:solidFill>
              <a:latin typeface="Chalkboard SE Bold"/>
              <a:cs typeface="Chalkboard SE Bold"/>
            </a:endParaRPr>
          </a:p>
        </p:txBody>
      </p:sp>
      <p:sp>
        <p:nvSpPr>
          <p:cNvPr id="4" name="TextBox 3"/>
          <p:cNvSpPr txBox="1"/>
          <p:nvPr/>
        </p:nvSpPr>
        <p:spPr>
          <a:xfrm>
            <a:off x="3644694" y="3396736"/>
            <a:ext cx="183896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behavior</a:t>
            </a:r>
            <a:endParaRPr lang="en-US" sz="3200" b="1" dirty="0">
              <a:solidFill>
                <a:srgbClr val="FF0000"/>
              </a:solidFill>
              <a:latin typeface="Chalkboard SE Bold"/>
              <a:cs typeface="Chalkboard SE Bold"/>
            </a:endParaRPr>
          </a:p>
        </p:txBody>
      </p:sp>
      <p:sp>
        <p:nvSpPr>
          <p:cNvPr id="5" name="TextBox 4"/>
          <p:cNvSpPr txBox="1"/>
          <p:nvPr/>
        </p:nvSpPr>
        <p:spPr>
          <a:xfrm>
            <a:off x="6742167" y="3791413"/>
            <a:ext cx="800219"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life</a:t>
            </a:r>
            <a:endParaRPr lang="en-US" sz="3200" b="1" dirty="0">
              <a:solidFill>
                <a:srgbClr val="FF0000"/>
              </a:solidFill>
              <a:latin typeface="Chalkboard SE Bold"/>
              <a:cs typeface="Chalkboard SE Bold"/>
            </a:endParaRPr>
          </a:p>
        </p:txBody>
      </p:sp>
      <p:sp>
        <p:nvSpPr>
          <p:cNvPr id="6" name="TextBox 5"/>
          <p:cNvSpPr txBox="1"/>
          <p:nvPr/>
        </p:nvSpPr>
        <p:spPr>
          <a:xfrm>
            <a:off x="3644694" y="5184035"/>
            <a:ext cx="154401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climate</a:t>
            </a:r>
            <a:endParaRPr lang="en-US" sz="3200" b="1" dirty="0">
              <a:solidFill>
                <a:srgbClr val="FF0000"/>
              </a:solidFill>
              <a:latin typeface="Chalkboard SE Bold"/>
              <a:cs typeface="Chalkboard SE Bold"/>
            </a:endParaRPr>
          </a:p>
        </p:txBody>
      </p:sp>
      <p:sp>
        <p:nvSpPr>
          <p:cNvPr id="7" name="TextBox 6"/>
          <p:cNvSpPr txBox="1"/>
          <p:nvPr/>
        </p:nvSpPr>
        <p:spPr>
          <a:xfrm>
            <a:off x="3010236" y="5632246"/>
            <a:ext cx="144976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fishing</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1360299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a:bodyPr>
          <a:lstStyle/>
          <a:p>
            <a:r>
              <a:rPr lang="en-US" sz="3200" b="1" dirty="0">
                <a:latin typeface="Chalkboard SE Bold"/>
                <a:cs typeface="Chalkboard SE Bold"/>
              </a:rPr>
              <a:t>Upwelling, the </a:t>
            </a:r>
            <a:r>
              <a:rPr lang="en-US" sz="3200" b="1" dirty="0" smtClean="0">
                <a:latin typeface="Chalkboard SE Bold"/>
                <a:cs typeface="Chalkboard SE Bold"/>
              </a:rPr>
              <a:t>____ </a:t>
            </a:r>
            <a:r>
              <a:rPr lang="en-US" sz="3200" b="1" dirty="0">
                <a:latin typeface="Chalkboard SE Bold"/>
                <a:cs typeface="Chalkboard SE Bold"/>
              </a:rPr>
              <a:t>of deeper water to the surface, occurs only on </a:t>
            </a:r>
            <a:r>
              <a:rPr lang="en-US" sz="3200" b="1" dirty="0" smtClean="0">
                <a:latin typeface="Chalkboard SE Bold"/>
                <a:cs typeface="Chalkboard SE Bold"/>
              </a:rPr>
              <a:t>____ </a:t>
            </a:r>
            <a:r>
              <a:rPr lang="en-US" sz="3200" b="1" dirty="0">
                <a:latin typeface="Chalkboard SE Bold"/>
                <a:cs typeface="Chalkboard SE Bold"/>
              </a:rPr>
              <a:t>of the ocean. But that small area makes up </a:t>
            </a:r>
            <a:r>
              <a:rPr lang="en-US" sz="3200" b="1" dirty="0" smtClean="0">
                <a:latin typeface="Chalkboard SE Bold"/>
                <a:cs typeface="Chalkboard SE Bold"/>
              </a:rPr>
              <a:t>_____ </a:t>
            </a:r>
            <a:r>
              <a:rPr lang="en-US" sz="3200" b="1" dirty="0">
                <a:latin typeface="Chalkboard SE Bold"/>
                <a:cs typeface="Chalkboard SE Bold"/>
              </a:rPr>
              <a:t>of the world's fisheries. The cool, </a:t>
            </a:r>
            <a:r>
              <a:rPr lang="en-US" sz="3200" b="1" dirty="0" smtClean="0">
                <a:latin typeface="Chalkboard SE Bold"/>
                <a:cs typeface="Chalkboard SE Bold"/>
              </a:rPr>
              <a:t>_______-_____ </a:t>
            </a:r>
            <a:r>
              <a:rPr lang="en-US" sz="3200" b="1" dirty="0">
                <a:latin typeface="Chalkboard SE Bold"/>
                <a:cs typeface="Chalkboard SE Bold"/>
              </a:rPr>
              <a:t>water in upwelling currents support blooms of algae and seaweed, the </a:t>
            </a:r>
            <a:r>
              <a:rPr lang="en-US" sz="3200" b="1" dirty="0" smtClean="0">
                <a:latin typeface="Chalkboard SE Bold"/>
                <a:cs typeface="Chalkboard SE Bold"/>
              </a:rPr>
              <a:t>____ </a:t>
            </a:r>
            <a:r>
              <a:rPr lang="en-US" sz="3200" b="1" dirty="0">
                <a:latin typeface="Chalkboard SE Bold"/>
                <a:cs typeface="Chalkboard SE Bold"/>
              </a:rPr>
              <a:t>of the </a:t>
            </a:r>
            <a:r>
              <a:rPr lang="en-US" sz="3200" b="1" dirty="0" smtClean="0">
                <a:latin typeface="Chalkboard SE Bold"/>
                <a:cs typeface="Chalkboard SE Bold"/>
              </a:rPr>
              <a:t>__________ </a:t>
            </a:r>
            <a:r>
              <a:rPr lang="en-US" sz="3200" b="1" dirty="0">
                <a:latin typeface="Chalkboard SE Bold"/>
                <a:cs typeface="Chalkboard SE Bold"/>
              </a:rPr>
              <a:t>for many clams, crustaceans, and fish.</a:t>
            </a:r>
          </a:p>
          <a:p>
            <a:r>
              <a:rPr lang="en-US" sz="3200" b="1" dirty="0">
                <a:latin typeface="Chalkboard SE Bold"/>
                <a:cs typeface="Chalkboard SE Bold"/>
              </a:rPr>
              <a:t>Herring, anchovy, and sardines, three of the ____________ widely harvested fish, are especially concentrated in upwelling zones</a:t>
            </a:r>
            <a:r>
              <a:rPr lang="en-US" sz="3200" b="1" dirty="0" smtClean="0">
                <a:latin typeface="Chalkboard SE Bold"/>
                <a:cs typeface="Chalkboard SE Bold"/>
              </a:rPr>
              <a:t>.</a:t>
            </a:r>
            <a:endParaRPr lang="en-US" sz="3200" b="1" dirty="0">
              <a:latin typeface="Chalkboard SE Bold"/>
              <a:cs typeface="Chalkboard SE Bold"/>
            </a:endParaRPr>
          </a:p>
        </p:txBody>
      </p:sp>
      <p:sp>
        <p:nvSpPr>
          <p:cNvPr id="2" name="TextBox 1"/>
          <p:cNvSpPr txBox="1"/>
          <p:nvPr/>
        </p:nvSpPr>
        <p:spPr>
          <a:xfrm>
            <a:off x="3469171" y="0"/>
            <a:ext cx="91563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rise</a:t>
            </a:r>
            <a:endParaRPr lang="en-US" sz="3200" b="1" dirty="0">
              <a:solidFill>
                <a:srgbClr val="FF0000"/>
              </a:solidFill>
              <a:latin typeface="Chalkboard SE Bold"/>
              <a:cs typeface="Chalkboard SE Bold"/>
            </a:endParaRPr>
          </a:p>
        </p:txBody>
      </p:sp>
      <p:sp>
        <p:nvSpPr>
          <p:cNvPr id="4" name="TextBox 3"/>
          <p:cNvSpPr txBox="1"/>
          <p:nvPr/>
        </p:nvSpPr>
        <p:spPr>
          <a:xfrm>
            <a:off x="6029748" y="493226"/>
            <a:ext cx="103894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10%</a:t>
            </a:r>
            <a:endParaRPr lang="en-US" sz="3200" b="1" dirty="0">
              <a:solidFill>
                <a:srgbClr val="FF0000"/>
              </a:solidFill>
              <a:latin typeface="Chalkboard SE Bold"/>
              <a:cs typeface="Chalkboard SE Bold"/>
            </a:endParaRPr>
          </a:p>
        </p:txBody>
      </p:sp>
      <p:sp>
        <p:nvSpPr>
          <p:cNvPr id="5" name="TextBox 4"/>
          <p:cNvSpPr txBox="1"/>
          <p:nvPr/>
        </p:nvSpPr>
        <p:spPr>
          <a:xfrm>
            <a:off x="600545" y="1459461"/>
            <a:ext cx="966931"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half</a:t>
            </a:r>
            <a:endParaRPr lang="en-US" sz="3200" b="1" dirty="0">
              <a:solidFill>
                <a:srgbClr val="FF0000"/>
              </a:solidFill>
              <a:latin typeface="Chalkboard SE Bold"/>
              <a:cs typeface="Chalkboard SE Bold"/>
            </a:endParaRPr>
          </a:p>
        </p:txBody>
      </p:sp>
      <p:sp>
        <p:nvSpPr>
          <p:cNvPr id="6" name="TextBox 5"/>
          <p:cNvSpPr txBox="1"/>
          <p:nvPr/>
        </p:nvSpPr>
        <p:spPr>
          <a:xfrm>
            <a:off x="538453" y="1940993"/>
            <a:ext cx="174676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nutrient</a:t>
            </a:r>
            <a:endParaRPr lang="en-US" sz="3200" b="1" dirty="0">
              <a:solidFill>
                <a:srgbClr val="FF0000"/>
              </a:solidFill>
              <a:latin typeface="Chalkboard SE Bold"/>
              <a:cs typeface="Chalkboard SE Bold"/>
            </a:endParaRPr>
          </a:p>
        </p:txBody>
      </p:sp>
      <p:sp>
        <p:nvSpPr>
          <p:cNvPr id="7" name="TextBox 6"/>
          <p:cNvSpPr txBox="1"/>
          <p:nvPr/>
        </p:nvSpPr>
        <p:spPr>
          <a:xfrm>
            <a:off x="2789638" y="1940993"/>
            <a:ext cx="118949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filled</a:t>
            </a:r>
            <a:endParaRPr lang="en-US" sz="3200" b="1" dirty="0">
              <a:solidFill>
                <a:srgbClr val="FF0000"/>
              </a:solidFill>
              <a:latin typeface="Chalkboard SE Bold"/>
              <a:cs typeface="Chalkboard SE Bold"/>
            </a:endParaRPr>
          </a:p>
        </p:txBody>
      </p:sp>
      <p:sp>
        <p:nvSpPr>
          <p:cNvPr id="8" name="TextBox 7"/>
          <p:cNvSpPr txBox="1"/>
          <p:nvPr/>
        </p:nvSpPr>
        <p:spPr>
          <a:xfrm>
            <a:off x="3315282" y="2968761"/>
            <a:ext cx="106952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base</a:t>
            </a:r>
            <a:endParaRPr lang="en-US" sz="3200" b="1" dirty="0">
              <a:solidFill>
                <a:srgbClr val="FF0000"/>
              </a:solidFill>
              <a:latin typeface="Chalkboard SE Bold"/>
              <a:cs typeface="Chalkboard SE Bold"/>
            </a:endParaRPr>
          </a:p>
        </p:txBody>
      </p:sp>
      <p:sp>
        <p:nvSpPr>
          <p:cNvPr id="9" name="TextBox 8"/>
          <p:cNvSpPr txBox="1"/>
          <p:nvPr/>
        </p:nvSpPr>
        <p:spPr>
          <a:xfrm>
            <a:off x="5944336" y="2968761"/>
            <a:ext cx="224871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Food chain</a:t>
            </a:r>
            <a:endParaRPr lang="en-US" sz="3200" b="1" dirty="0">
              <a:solidFill>
                <a:srgbClr val="FF0000"/>
              </a:solidFill>
              <a:latin typeface="Chalkboard SE Bold"/>
              <a:cs typeface="Chalkboard SE Bold"/>
            </a:endParaRPr>
          </a:p>
        </p:txBody>
      </p:sp>
      <p:sp>
        <p:nvSpPr>
          <p:cNvPr id="10" name="TextBox 9"/>
          <p:cNvSpPr txBox="1"/>
          <p:nvPr/>
        </p:nvSpPr>
        <p:spPr>
          <a:xfrm>
            <a:off x="1917477" y="4707939"/>
            <a:ext cx="107250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most</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3725931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p:cTn id="52"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Such sea life is an increasingly large component of man's </a:t>
            </a:r>
            <a:r>
              <a:rPr lang="en-US" sz="2800" b="1" dirty="0" smtClean="0">
                <a:latin typeface="Chalkboard SE Bold"/>
                <a:cs typeface="Chalkboard SE Bold"/>
              </a:rPr>
              <a:t>_____ </a:t>
            </a:r>
            <a:r>
              <a:rPr lang="en-US" sz="2800" b="1" dirty="0">
                <a:latin typeface="Chalkboard SE Bold"/>
                <a:cs typeface="Chalkboard SE Bold"/>
              </a:rPr>
              <a:t>supply</a:t>
            </a:r>
            <a:r>
              <a:rPr lang="en-US" sz="2800" b="1" dirty="0" smtClean="0">
                <a:latin typeface="Chalkboard SE Bold"/>
                <a:cs typeface="Chalkboard SE Bold"/>
              </a:rPr>
              <a:t>. Currents </a:t>
            </a:r>
            <a:r>
              <a:rPr lang="en-US" sz="2800" b="1" dirty="0">
                <a:latin typeface="Chalkboard SE Bold"/>
                <a:cs typeface="Chalkboard SE Bold"/>
              </a:rPr>
              <a:t>play an important role in the Earth's </a:t>
            </a:r>
            <a:r>
              <a:rPr lang="en-US" sz="2800" b="1" dirty="0" smtClean="0">
                <a:latin typeface="Chalkboard SE Bold"/>
                <a:cs typeface="Chalkboard SE Bold"/>
              </a:rPr>
              <a:t>_______ </a:t>
            </a:r>
            <a:r>
              <a:rPr lang="en-US" sz="2800" b="1" dirty="0">
                <a:latin typeface="Chalkboard SE Bold"/>
                <a:cs typeface="Chalkboard SE Bold"/>
              </a:rPr>
              <a:t>system. Overall, ocean currents moderate the planet's </a:t>
            </a:r>
            <a:r>
              <a:rPr lang="en-US" sz="2800" b="1" dirty="0" smtClean="0">
                <a:latin typeface="Chalkboard SE Bold"/>
                <a:cs typeface="Chalkboard SE Bold"/>
              </a:rPr>
              <a:t>___________ extremes</a:t>
            </a:r>
            <a:r>
              <a:rPr lang="en-US" sz="2800" b="1" dirty="0">
                <a:latin typeface="Chalkboard SE Bold"/>
                <a:cs typeface="Chalkboard SE Bold"/>
              </a:rPr>
              <a:t>. </a:t>
            </a:r>
            <a:r>
              <a:rPr lang="en-US" sz="2800" b="1" dirty="0" smtClean="0">
                <a:latin typeface="Chalkboard SE Bold"/>
                <a:cs typeface="Chalkboard SE Bold"/>
              </a:rPr>
              <a:t>_____ </a:t>
            </a:r>
            <a:r>
              <a:rPr lang="en-US" sz="2800" b="1" dirty="0">
                <a:latin typeface="Chalkboard SE Bold"/>
                <a:cs typeface="Chalkboard SE Bold"/>
              </a:rPr>
              <a:t>flows, like the western boundary currents, carry </a:t>
            </a:r>
            <a:r>
              <a:rPr lang="en-US" sz="2800" b="1" dirty="0" smtClean="0">
                <a:latin typeface="Chalkboard SE Bold"/>
                <a:cs typeface="Chalkboard SE Bold"/>
              </a:rPr>
              <a:t>____ </a:t>
            </a:r>
            <a:r>
              <a:rPr lang="en-US" sz="2800" b="1" dirty="0">
                <a:latin typeface="Chalkboard SE Bold"/>
                <a:cs typeface="Chalkboard SE Bold"/>
              </a:rPr>
              <a:t>from the tropics toward the </a:t>
            </a:r>
            <a:r>
              <a:rPr lang="en-US" sz="2800" b="1" dirty="0" smtClean="0">
                <a:latin typeface="Chalkboard SE Bold"/>
                <a:cs typeface="Chalkboard SE Bold"/>
              </a:rPr>
              <a:t>_____.  ____flows</a:t>
            </a:r>
            <a:r>
              <a:rPr lang="en-US" sz="2800" b="1" dirty="0">
                <a:latin typeface="Chalkboard SE Bold"/>
                <a:cs typeface="Chalkboard SE Bold"/>
              </a:rPr>
              <a:t>, such as the eastern boundary currents, bring cooler temperatures to </a:t>
            </a:r>
            <a:r>
              <a:rPr lang="en-US" sz="2800" b="1" dirty="0" smtClean="0">
                <a:latin typeface="Chalkboard SE Bold"/>
                <a:cs typeface="Chalkboard SE Bold"/>
              </a:rPr>
              <a:t>____ </a:t>
            </a:r>
            <a:r>
              <a:rPr lang="en-US" sz="2800" b="1" dirty="0">
                <a:latin typeface="Chalkboard SE Bold"/>
                <a:cs typeface="Chalkboard SE Bold"/>
              </a:rPr>
              <a:t>latitudes. On a regional scale, some areas are even more strongly affected. Because Western Europe is bathed in warm waters and winds coming east across the Atlantic, its climate is much </a:t>
            </a:r>
            <a:r>
              <a:rPr lang="en-US" sz="2800" b="1" dirty="0" smtClean="0">
                <a:latin typeface="Chalkboard SE Bold"/>
                <a:cs typeface="Chalkboard SE Bold"/>
              </a:rPr>
              <a:t>_______ </a:t>
            </a:r>
            <a:r>
              <a:rPr lang="en-US" sz="2800" b="1" dirty="0">
                <a:latin typeface="Chalkboard SE Bold"/>
                <a:cs typeface="Chalkboard SE Bold"/>
              </a:rPr>
              <a:t>and milder than other areas at the same latitude, such as northern </a:t>
            </a:r>
            <a:r>
              <a:rPr lang="en-US" sz="2800" b="1" dirty="0" smtClean="0">
                <a:latin typeface="Chalkboard SE Bold"/>
                <a:cs typeface="Chalkboard SE Bold"/>
              </a:rPr>
              <a:t>________ &amp; </a:t>
            </a:r>
            <a:r>
              <a:rPr lang="en-US" sz="2800" b="1" dirty="0">
                <a:latin typeface="Chalkboard SE Bold"/>
                <a:cs typeface="Chalkboard SE Bold"/>
              </a:rPr>
              <a:t>Alaska</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2054658" y="423301"/>
            <a:ext cx="105889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food</a:t>
            </a:r>
            <a:endParaRPr lang="en-US" sz="3200" b="1" dirty="0">
              <a:solidFill>
                <a:srgbClr val="FF0000"/>
              </a:solidFill>
              <a:latin typeface="Chalkboard SE Bold"/>
              <a:cs typeface="Chalkboard SE Bold"/>
            </a:endParaRPr>
          </a:p>
        </p:txBody>
      </p:sp>
      <p:sp>
        <p:nvSpPr>
          <p:cNvPr id="4" name="TextBox 3"/>
          <p:cNvSpPr txBox="1"/>
          <p:nvPr/>
        </p:nvSpPr>
        <p:spPr>
          <a:xfrm>
            <a:off x="5593498" y="853209"/>
            <a:ext cx="154401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climate</a:t>
            </a:r>
            <a:endParaRPr lang="en-US" sz="3200" b="1" dirty="0">
              <a:solidFill>
                <a:srgbClr val="FF0000"/>
              </a:solidFill>
              <a:latin typeface="Chalkboard SE Bold"/>
              <a:cs typeface="Chalkboard SE Bold"/>
            </a:endParaRPr>
          </a:p>
        </p:txBody>
      </p:sp>
      <p:sp>
        <p:nvSpPr>
          <p:cNvPr id="5" name="TextBox 4"/>
          <p:cNvSpPr txBox="1"/>
          <p:nvPr/>
        </p:nvSpPr>
        <p:spPr>
          <a:xfrm>
            <a:off x="556038" y="1711508"/>
            <a:ext cx="255751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temperature</a:t>
            </a:r>
            <a:endParaRPr lang="en-US" sz="3200" b="1" dirty="0">
              <a:solidFill>
                <a:srgbClr val="FF0000"/>
              </a:solidFill>
              <a:latin typeface="Chalkboard SE Bold"/>
              <a:cs typeface="Chalkboard SE Bold"/>
            </a:endParaRPr>
          </a:p>
        </p:txBody>
      </p:sp>
      <p:sp>
        <p:nvSpPr>
          <p:cNvPr id="6" name="TextBox 5"/>
          <p:cNvSpPr txBox="1"/>
          <p:nvPr/>
        </p:nvSpPr>
        <p:spPr>
          <a:xfrm>
            <a:off x="5076889" y="1711508"/>
            <a:ext cx="131282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Warm</a:t>
            </a:r>
            <a:endParaRPr lang="en-US" sz="3200" b="1" dirty="0">
              <a:solidFill>
                <a:srgbClr val="FF0000"/>
              </a:solidFill>
              <a:latin typeface="Chalkboard SE Bold"/>
              <a:cs typeface="Chalkboard SE Bold"/>
            </a:endParaRPr>
          </a:p>
        </p:txBody>
      </p:sp>
      <p:sp>
        <p:nvSpPr>
          <p:cNvPr id="7" name="TextBox 6"/>
          <p:cNvSpPr txBox="1"/>
          <p:nvPr/>
        </p:nvSpPr>
        <p:spPr>
          <a:xfrm>
            <a:off x="6463395" y="2110444"/>
            <a:ext cx="1039400"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heat</a:t>
            </a:r>
            <a:endParaRPr lang="en-US" sz="3200" b="1" dirty="0">
              <a:solidFill>
                <a:srgbClr val="FF0000"/>
              </a:solidFill>
              <a:latin typeface="Chalkboard SE Bold"/>
              <a:cs typeface="Chalkboard SE Bold"/>
            </a:endParaRPr>
          </a:p>
        </p:txBody>
      </p:sp>
      <p:sp>
        <p:nvSpPr>
          <p:cNvPr id="8" name="TextBox 7"/>
          <p:cNvSpPr txBox="1"/>
          <p:nvPr/>
        </p:nvSpPr>
        <p:spPr>
          <a:xfrm>
            <a:off x="4499602" y="2539809"/>
            <a:ext cx="115457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poles</a:t>
            </a:r>
            <a:endParaRPr lang="en-US" sz="3200" b="1" dirty="0">
              <a:solidFill>
                <a:srgbClr val="FF0000"/>
              </a:solidFill>
              <a:latin typeface="Chalkboard SE Bold"/>
              <a:cs typeface="Chalkboard SE Bold"/>
            </a:endParaRPr>
          </a:p>
        </p:txBody>
      </p:sp>
      <p:sp>
        <p:nvSpPr>
          <p:cNvPr id="9" name="TextBox 8"/>
          <p:cNvSpPr txBox="1"/>
          <p:nvPr/>
        </p:nvSpPr>
        <p:spPr>
          <a:xfrm>
            <a:off x="6051671" y="2579738"/>
            <a:ext cx="102216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Cold</a:t>
            </a:r>
            <a:endParaRPr lang="en-US" sz="3200" b="1" dirty="0">
              <a:solidFill>
                <a:srgbClr val="FF0000"/>
              </a:solidFill>
              <a:latin typeface="Chalkboard SE Bold"/>
              <a:cs typeface="Chalkboard SE Bold"/>
            </a:endParaRPr>
          </a:p>
        </p:txBody>
      </p:sp>
      <p:sp>
        <p:nvSpPr>
          <p:cNvPr id="10" name="TextBox 9"/>
          <p:cNvSpPr txBox="1"/>
          <p:nvPr/>
        </p:nvSpPr>
        <p:spPr>
          <a:xfrm>
            <a:off x="4568461" y="3396736"/>
            <a:ext cx="82586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low</a:t>
            </a:r>
            <a:endParaRPr lang="en-US" sz="3200" b="1" dirty="0">
              <a:solidFill>
                <a:srgbClr val="FF0000"/>
              </a:solidFill>
              <a:latin typeface="Chalkboard SE Bold"/>
              <a:cs typeface="Chalkboard SE Bold"/>
            </a:endParaRPr>
          </a:p>
        </p:txBody>
      </p:sp>
      <p:sp>
        <p:nvSpPr>
          <p:cNvPr id="11" name="TextBox 10"/>
          <p:cNvSpPr txBox="1"/>
          <p:nvPr/>
        </p:nvSpPr>
        <p:spPr>
          <a:xfrm>
            <a:off x="7249361" y="5117611"/>
            <a:ext cx="168507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warmer</a:t>
            </a:r>
            <a:endParaRPr lang="en-US" sz="3200" b="1" dirty="0">
              <a:solidFill>
                <a:srgbClr val="FF0000"/>
              </a:solidFill>
              <a:latin typeface="Chalkboard SE Bold"/>
              <a:cs typeface="Chalkboard SE Bold"/>
            </a:endParaRPr>
          </a:p>
        </p:txBody>
      </p:sp>
      <p:sp>
        <p:nvSpPr>
          <p:cNvPr id="12" name="TextBox 11"/>
          <p:cNvSpPr txBox="1"/>
          <p:nvPr/>
        </p:nvSpPr>
        <p:spPr>
          <a:xfrm>
            <a:off x="5226196" y="5970099"/>
            <a:ext cx="159984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Canada</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2784497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p:cTn id="52"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gtEl>
                                        <p:attrNameLst>
                                          <p:attrName>ppt_y</p:attrName>
                                        </p:attrNameLst>
                                      </p:cBhvr>
                                      <p:tavLst>
                                        <p:tav tm="0">
                                          <p:val>
                                            <p:strVal val="#ppt_y"/>
                                          </p:val>
                                        </p:tav>
                                        <p:tav tm="100000">
                                          <p:val>
                                            <p:strVal val="#ppt_y"/>
                                          </p:val>
                                        </p:tav>
                                      </p:tavLst>
                                    </p:anim>
                                    <p:anim calcmode="lin" valueType="num">
                                      <p:cBhvr>
                                        <p:cTn id="8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2"/>
                                        </p:tgtEl>
                                        <p:attrNameLst>
                                          <p:attrName>ppt_y</p:attrName>
                                        </p:attrNameLst>
                                      </p:cBhvr>
                                      <p:tavLst>
                                        <p:tav tm="0">
                                          <p:val>
                                            <p:strVal val="#ppt_y"/>
                                          </p:val>
                                        </p:tav>
                                        <p:tav tm="100000">
                                          <p:val>
                                            <p:strVal val="#ppt_y"/>
                                          </p:val>
                                        </p:tav>
                                      </p:tavLst>
                                    </p:anim>
                                    <p:anim calcmode="lin" valueType="num">
                                      <p:cBhvr>
                                        <p:cTn id="9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3600" b="1" i="1" u="sng" dirty="0">
                <a:latin typeface="Chalkboard SE Bold"/>
                <a:cs typeface="Chalkboard SE Bold"/>
              </a:rPr>
              <a:t>Ocean </a:t>
            </a:r>
            <a:r>
              <a:rPr lang="en-US" sz="3600" b="1" i="1" u="sng" dirty="0" smtClean="0">
                <a:latin typeface="Chalkboard SE Bold"/>
                <a:cs typeface="Chalkboard SE Bold"/>
              </a:rPr>
              <a:t>Currents</a:t>
            </a:r>
            <a:endParaRPr lang="en-US" sz="3600" b="1" i="1" u="sng" dirty="0">
              <a:latin typeface="Chalkboard SE Bold"/>
              <a:cs typeface="Chalkboard SE Bold"/>
            </a:endParaRPr>
          </a:p>
          <a:p>
            <a:r>
              <a:rPr lang="en-US" sz="3200" b="1" dirty="0">
                <a:latin typeface="Chalkboard SE Bold"/>
                <a:cs typeface="Chalkboard SE Bold"/>
              </a:rPr>
              <a:t>When poets and storytellers speak of the ocean they are often struck by its </a:t>
            </a:r>
            <a:r>
              <a:rPr lang="en-US" sz="3200" b="1" dirty="0" smtClean="0">
                <a:latin typeface="Chalkboard SE Bold"/>
                <a:cs typeface="Chalkboard SE Bold"/>
              </a:rPr>
              <a:t>________, </a:t>
            </a:r>
            <a:r>
              <a:rPr lang="en-US" sz="3200" b="1" dirty="0">
                <a:latin typeface="Chalkboard SE Bold"/>
                <a:cs typeface="Chalkboard SE Bold"/>
              </a:rPr>
              <a:t>restless motion, from the rolling deep of the open sea to the </a:t>
            </a:r>
            <a:r>
              <a:rPr lang="en-US" sz="3200" b="1" dirty="0" smtClean="0">
                <a:latin typeface="Chalkboard SE Bold"/>
                <a:cs typeface="Chalkboard SE Bold"/>
              </a:rPr>
              <a:t>________ </a:t>
            </a:r>
            <a:r>
              <a:rPr lang="en-US" sz="3200" b="1" dirty="0">
                <a:latin typeface="Chalkboard SE Bold"/>
                <a:cs typeface="Chalkboard SE Bold"/>
              </a:rPr>
              <a:t>coastal surf. </a:t>
            </a:r>
            <a:r>
              <a:rPr lang="en-US" sz="3200" b="1" dirty="0" smtClean="0">
                <a:latin typeface="Chalkboard SE Bold"/>
                <a:cs typeface="Chalkboard SE Bold"/>
              </a:rPr>
              <a:t>Even </a:t>
            </a:r>
            <a:r>
              <a:rPr lang="en-US" sz="3200" b="1" dirty="0">
                <a:latin typeface="Chalkboard SE Bold"/>
                <a:cs typeface="Chalkboard SE Bold"/>
              </a:rPr>
              <a:t>the most casual observer is impressed by the swirl of </a:t>
            </a:r>
            <a:r>
              <a:rPr lang="en-US" sz="3200" b="1" dirty="0" smtClean="0">
                <a:latin typeface="Chalkboard SE Bold"/>
                <a:cs typeface="Chalkboard SE Bold"/>
              </a:rPr>
              <a:t>_____ </a:t>
            </a:r>
            <a:r>
              <a:rPr lang="en-US" sz="3200" b="1" dirty="0">
                <a:latin typeface="Chalkboard SE Bold"/>
                <a:cs typeface="Chalkboard SE Bold"/>
              </a:rPr>
              <a:t>or the march of waves against the shore. But few note the silent, subtle passage of </a:t>
            </a:r>
            <a:r>
              <a:rPr lang="en-US" sz="3200" b="1" dirty="0" smtClean="0">
                <a:latin typeface="Chalkboard SE Bold"/>
                <a:cs typeface="Chalkboard SE Bold"/>
              </a:rPr>
              <a:t>________. </a:t>
            </a:r>
            <a:r>
              <a:rPr lang="en-US" sz="3200" b="1" dirty="0">
                <a:latin typeface="Chalkboard SE Bold"/>
                <a:cs typeface="Chalkboard SE Bold"/>
              </a:rPr>
              <a:t>Yet the power of currents to move and </a:t>
            </a:r>
            <a:r>
              <a:rPr lang="en-US" sz="3200" b="1" dirty="0" smtClean="0">
                <a:latin typeface="Chalkboard SE Bold"/>
                <a:cs typeface="Chalkboard SE Bold"/>
              </a:rPr>
              <a:t>_______ </a:t>
            </a:r>
            <a:r>
              <a:rPr lang="en-US" sz="3200" b="1" dirty="0">
                <a:latin typeface="Chalkboard SE Bold"/>
                <a:cs typeface="Chalkboard SE Bold"/>
              </a:rPr>
              <a:t>the seas is unmatched</a:t>
            </a:r>
            <a:r>
              <a:rPr lang="en-US" sz="2800" b="1" dirty="0" smtClean="0">
                <a:latin typeface="Chalkboard SE Bold"/>
                <a:cs typeface="Chalkboard SE Bold"/>
              </a:rPr>
              <a:t>.</a:t>
            </a:r>
            <a:endParaRPr lang="en-US" sz="2800" b="1" dirty="0">
              <a:latin typeface="Chalkboard SE Bold"/>
              <a:cs typeface="Chalkboard SE Bold"/>
            </a:endParaRPr>
          </a:p>
        </p:txBody>
      </p:sp>
      <p:sp>
        <p:nvSpPr>
          <p:cNvPr id="4" name="TextBox 3"/>
          <p:cNvSpPr txBox="1"/>
          <p:nvPr/>
        </p:nvSpPr>
        <p:spPr>
          <a:xfrm>
            <a:off x="623895" y="1801574"/>
            <a:ext cx="2044149"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CONSTANT</a:t>
            </a:r>
            <a:endParaRPr lang="en-US" sz="2800" b="1" dirty="0">
              <a:solidFill>
                <a:srgbClr val="FF0000"/>
              </a:solidFill>
              <a:latin typeface="Chalkboard SE Bold"/>
              <a:cs typeface="Chalkboard SE Bold"/>
            </a:endParaRPr>
          </a:p>
        </p:txBody>
      </p:sp>
      <p:sp>
        <p:nvSpPr>
          <p:cNvPr id="5" name="TextBox 4"/>
          <p:cNvSpPr txBox="1"/>
          <p:nvPr/>
        </p:nvSpPr>
        <p:spPr>
          <a:xfrm>
            <a:off x="623895" y="2792857"/>
            <a:ext cx="1993103"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CRASHING</a:t>
            </a:r>
            <a:endParaRPr lang="en-US" sz="2800" b="1" dirty="0">
              <a:solidFill>
                <a:srgbClr val="FF0000"/>
              </a:solidFill>
              <a:latin typeface="Chalkboard SE Bold"/>
              <a:cs typeface="Chalkboard SE Bold"/>
            </a:endParaRPr>
          </a:p>
        </p:txBody>
      </p:sp>
      <p:sp>
        <p:nvSpPr>
          <p:cNvPr id="6" name="TextBox 5"/>
          <p:cNvSpPr txBox="1"/>
          <p:nvPr/>
        </p:nvSpPr>
        <p:spPr>
          <a:xfrm>
            <a:off x="1132735" y="3776826"/>
            <a:ext cx="1236601"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TIDES</a:t>
            </a:r>
            <a:endParaRPr lang="en-US" sz="2800" b="1" dirty="0">
              <a:solidFill>
                <a:srgbClr val="FF0000"/>
              </a:solidFill>
              <a:latin typeface="Chalkboard SE Bold"/>
              <a:cs typeface="Chalkboard SE Bold"/>
            </a:endParaRPr>
          </a:p>
        </p:txBody>
      </p:sp>
      <p:sp>
        <p:nvSpPr>
          <p:cNvPr id="7" name="TextBox 6"/>
          <p:cNvSpPr txBox="1"/>
          <p:nvPr/>
        </p:nvSpPr>
        <p:spPr>
          <a:xfrm>
            <a:off x="2778002" y="4778387"/>
            <a:ext cx="1998659"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CURRENTS</a:t>
            </a:r>
            <a:endParaRPr lang="en-US" sz="2800" b="1" dirty="0">
              <a:solidFill>
                <a:srgbClr val="FF0000"/>
              </a:solidFill>
              <a:latin typeface="Chalkboard SE Bold"/>
              <a:cs typeface="Chalkboard SE Bold"/>
            </a:endParaRPr>
          </a:p>
        </p:txBody>
      </p:sp>
      <p:sp>
        <p:nvSpPr>
          <p:cNvPr id="8" name="TextBox 7"/>
          <p:cNvSpPr txBox="1"/>
          <p:nvPr/>
        </p:nvSpPr>
        <p:spPr>
          <a:xfrm>
            <a:off x="4952253" y="5265863"/>
            <a:ext cx="1815360" cy="523220"/>
          </a:xfrm>
          <a:prstGeom prst="rect">
            <a:avLst/>
          </a:prstGeom>
          <a:noFill/>
        </p:spPr>
        <p:txBody>
          <a:bodyPr wrap="none" rtlCol="0">
            <a:spAutoFit/>
          </a:bodyPr>
          <a:lstStyle/>
          <a:p>
            <a:r>
              <a:rPr lang="en-US" sz="2800" b="1" dirty="0" smtClean="0">
                <a:solidFill>
                  <a:srgbClr val="FF0000"/>
                </a:solidFill>
                <a:latin typeface="Chalkboard SE Bold"/>
                <a:cs typeface="Chalkboard SE Bold"/>
              </a:rPr>
              <a:t>CONTROL</a:t>
            </a:r>
            <a:endParaRPr lang="en-US" sz="2800" b="1" dirty="0">
              <a:solidFill>
                <a:srgbClr val="FF0000"/>
              </a:solidFill>
              <a:latin typeface="Chalkboard SE Bold"/>
              <a:cs typeface="Chalkboard SE Bold"/>
            </a:endParaRPr>
          </a:p>
        </p:txBody>
      </p:sp>
    </p:spTree>
    <p:extLst>
      <p:ext uri="{BB962C8B-B14F-4D97-AF65-F5344CB8AC3E}">
        <p14:creationId xmlns:p14="http://schemas.microsoft.com/office/powerpoint/2010/main" val="1239245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6"/>
                                        </p:tgtEl>
                                        <p:attrNameLst>
                                          <p:attrName>ppt_y</p:attrName>
                                        </p:attrNameLst>
                                      </p:cBhvr>
                                      <p:tavLst>
                                        <p:tav tm="0">
                                          <p:val>
                                            <p:strVal val="#ppt_y"/>
                                          </p:val>
                                        </p:tav>
                                        <p:tav tm="100000">
                                          <p:val>
                                            <p:strVal val="#ppt_y"/>
                                          </p:val>
                                        </p:tav>
                                      </p:tavLst>
                                    </p:anim>
                                    <p:anim calcmode="lin" valueType="num">
                                      <p:cBhvr>
                                        <p:cTn id="2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7"/>
                                        </p:tgtEl>
                                        <p:attrNameLst>
                                          <p:attrName>ppt_y</p:attrName>
                                        </p:attrNameLst>
                                      </p:cBhvr>
                                      <p:tavLst>
                                        <p:tav tm="0">
                                          <p:val>
                                            <p:strVal val="#ppt_y"/>
                                          </p:val>
                                        </p:tav>
                                        <p:tav tm="100000">
                                          <p:val>
                                            <p:strVal val="#ppt_y"/>
                                          </p:val>
                                        </p:tav>
                                      </p:tavLst>
                                    </p:anim>
                                    <p:anim calcmode="lin" valueType="num">
                                      <p:cBhvr>
                                        <p:cTn id="3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8"/>
                                        </p:tgtEl>
                                        <p:attrNameLst>
                                          <p:attrName>ppt_y</p:attrName>
                                        </p:attrNameLst>
                                      </p:cBhvr>
                                      <p:tavLst>
                                        <p:tav tm="0">
                                          <p:val>
                                            <p:strVal val="#ppt_y"/>
                                          </p:val>
                                        </p:tav>
                                        <p:tav tm="100000">
                                          <p:val>
                                            <p:strVal val="#ppt_y"/>
                                          </p:val>
                                        </p:tav>
                                      </p:tavLst>
                                    </p:anim>
                                    <p:anim calcmode="lin" valueType="num">
                                      <p:cBhvr>
                                        <p:cTn id="4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3200" dirty="0">
                <a:latin typeface="Chalkboard SE Bold"/>
                <a:cs typeface="Chalkboard SE Bold"/>
              </a:rPr>
              <a:t>Although the ocean currents that affect climate are large and vigorous, scientists are beginning to suspect that they are surprisingly </a:t>
            </a:r>
            <a:r>
              <a:rPr lang="en-US" sz="3200" dirty="0" smtClean="0">
                <a:latin typeface="Chalkboard SE Bold"/>
                <a:cs typeface="Chalkboard SE Bold"/>
              </a:rPr>
              <a:t>____ </a:t>
            </a:r>
            <a:r>
              <a:rPr lang="en-US" sz="3200" dirty="0">
                <a:latin typeface="Chalkboard SE Bold"/>
                <a:cs typeface="Chalkboard SE Bold"/>
              </a:rPr>
              <a:t>to disrupt. It is possible that </a:t>
            </a:r>
            <a:r>
              <a:rPr lang="en-US" sz="3200" dirty="0" smtClean="0">
                <a:latin typeface="Chalkboard SE Bold"/>
                <a:cs typeface="Chalkboard SE Bold"/>
              </a:rPr>
              <a:t>_____________  </a:t>
            </a:r>
            <a:r>
              <a:rPr lang="en-US" sz="3200" dirty="0">
                <a:latin typeface="Chalkboard SE Bold"/>
                <a:cs typeface="Chalkboard SE Bold"/>
              </a:rPr>
              <a:t>could severely alter </a:t>
            </a:r>
            <a:r>
              <a:rPr lang="en-US" sz="3200" dirty="0" smtClean="0">
                <a:latin typeface="Chalkboard SE Bold"/>
                <a:cs typeface="Chalkboard SE Bold"/>
              </a:rPr>
              <a:t>______ </a:t>
            </a:r>
            <a:r>
              <a:rPr lang="en-US" sz="3200" dirty="0">
                <a:latin typeface="Chalkboard SE Bold"/>
                <a:cs typeface="Chalkboard SE Bold"/>
              </a:rPr>
              <a:t>patterns, at least in the short term.</a:t>
            </a:r>
          </a:p>
          <a:p>
            <a:r>
              <a:rPr lang="en-US" sz="3200" dirty="0">
                <a:latin typeface="Chalkboard SE Bold"/>
                <a:cs typeface="Chalkboard SE Bold"/>
              </a:rPr>
              <a:t>If there is more </a:t>
            </a:r>
            <a:r>
              <a:rPr lang="en-US" sz="3200" dirty="0" smtClean="0">
                <a:latin typeface="Chalkboard SE Bold"/>
                <a:cs typeface="Chalkboard SE Bold"/>
              </a:rPr>
              <a:t>______ </a:t>
            </a:r>
            <a:r>
              <a:rPr lang="en-US" sz="3200" dirty="0">
                <a:latin typeface="Chalkboard SE Bold"/>
                <a:cs typeface="Chalkboard SE Bold"/>
              </a:rPr>
              <a:t>in the North Atlantic, and significant </a:t>
            </a:r>
            <a:r>
              <a:rPr lang="en-US" sz="3200" dirty="0" smtClean="0">
                <a:latin typeface="Chalkboard SE Bold"/>
                <a:cs typeface="Chalkboard SE Bold"/>
              </a:rPr>
              <a:t>_____ </a:t>
            </a:r>
            <a:r>
              <a:rPr lang="en-US" sz="3200" dirty="0">
                <a:latin typeface="Chalkboard SE Bold"/>
                <a:cs typeface="Chalkboard SE Bold"/>
              </a:rPr>
              <a:t>of glacial and sea ice, a layer of warm fresh water could form at the sea </a:t>
            </a:r>
            <a:r>
              <a:rPr lang="en-US" sz="3200" dirty="0" smtClean="0">
                <a:latin typeface="Chalkboard SE Bold"/>
                <a:cs typeface="Chalkboard SE Bold"/>
              </a:rPr>
              <a:t>______. </a:t>
            </a:r>
            <a:r>
              <a:rPr lang="en-US" sz="3200" dirty="0">
                <a:latin typeface="Chalkboard SE Bold"/>
                <a:cs typeface="Chalkboard SE Bold"/>
              </a:rPr>
              <a:t>This layer could block the formation and </a:t>
            </a:r>
            <a:r>
              <a:rPr lang="en-US" sz="3200" dirty="0" smtClean="0">
                <a:latin typeface="Chalkboard SE Bold"/>
                <a:cs typeface="Chalkboard SE Bold"/>
              </a:rPr>
              <a:t>_______ </a:t>
            </a:r>
            <a:r>
              <a:rPr lang="en-US" sz="3200" dirty="0">
                <a:latin typeface="Chalkboard SE Bold"/>
                <a:cs typeface="Chalkboard SE Bold"/>
              </a:rPr>
              <a:t>of cold salty water there, and turn </a:t>
            </a:r>
            <a:r>
              <a:rPr lang="en-US" sz="3200" dirty="0" smtClean="0">
                <a:latin typeface="Chalkboard SE Bold"/>
                <a:cs typeface="Chalkboard SE Bold"/>
              </a:rPr>
              <a:t>___ </a:t>
            </a:r>
            <a:r>
              <a:rPr lang="en-US" sz="3200" dirty="0">
                <a:latin typeface="Chalkboard SE Bold"/>
                <a:cs typeface="Chalkboard SE Bold"/>
              </a:rPr>
              <a:t>the global conveyer belt</a:t>
            </a:r>
            <a:r>
              <a:rPr lang="en-US" sz="3200" dirty="0" smtClean="0">
                <a:latin typeface="Chalkboard SE Bold"/>
                <a:cs typeface="Chalkboard SE Bold"/>
              </a:rPr>
              <a:t>.</a:t>
            </a:r>
            <a:endParaRPr lang="en-US" sz="3200" dirty="0">
              <a:latin typeface="Chalkboard SE Bold"/>
              <a:cs typeface="Chalkboard SE Bold"/>
            </a:endParaRPr>
          </a:p>
        </p:txBody>
      </p:sp>
      <p:sp>
        <p:nvSpPr>
          <p:cNvPr id="2" name="TextBox 1"/>
          <p:cNvSpPr txBox="1"/>
          <p:nvPr/>
        </p:nvSpPr>
        <p:spPr>
          <a:xfrm>
            <a:off x="2792749" y="1531731"/>
            <a:ext cx="105844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easy</a:t>
            </a:r>
            <a:endParaRPr lang="en-US" sz="3200" b="1" dirty="0">
              <a:solidFill>
                <a:srgbClr val="FF0000"/>
              </a:solidFill>
              <a:latin typeface="Chalkboard SE Bold"/>
              <a:cs typeface="Chalkboard SE Bold"/>
            </a:endParaRPr>
          </a:p>
        </p:txBody>
      </p:sp>
      <p:sp>
        <p:nvSpPr>
          <p:cNvPr id="4" name="TextBox 3"/>
          <p:cNvSpPr txBox="1"/>
          <p:nvPr/>
        </p:nvSpPr>
        <p:spPr>
          <a:xfrm>
            <a:off x="1511914" y="2004307"/>
            <a:ext cx="3106628" cy="584776"/>
          </a:xfrm>
          <a:prstGeom prst="rect">
            <a:avLst/>
          </a:prstGeom>
          <a:noFill/>
        </p:spPr>
        <p:txBody>
          <a:bodyPr wrap="none" rtlCol="0">
            <a:spAutoFit/>
          </a:bodyPr>
          <a:lstStyle/>
          <a:p>
            <a:r>
              <a:rPr lang="en-US" sz="3200" b="1" dirty="0">
                <a:solidFill>
                  <a:srgbClr val="FF0000"/>
                </a:solidFill>
                <a:latin typeface="Chalkboard SE Bold"/>
                <a:cs typeface="Chalkboard SE Bold"/>
              </a:rPr>
              <a:t>g</a:t>
            </a:r>
            <a:r>
              <a:rPr lang="en-US" sz="3200" b="1" dirty="0" smtClean="0">
                <a:solidFill>
                  <a:srgbClr val="FF0000"/>
                </a:solidFill>
                <a:latin typeface="Chalkboard SE Bold"/>
                <a:cs typeface="Chalkboard SE Bold"/>
              </a:rPr>
              <a:t>lobal warming</a:t>
            </a:r>
            <a:endParaRPr lang="en-US" sz="3200" b="1" dirty="0">
              <a:solidFill>
                <a:srgbClr val="FF0000"/>
              </a:solidFill>
              <a:latin typeface="Chalkboard SE Bold"/>
              <a:cs typeface="Chalkboard SE Bold"/>
            </a:endParaRPr>
          </a:p>
        </p:txBody>
      </p:sp>
      <p:sp>
        <p:nvSpPr>
          <p:cNvPr id="5" name="TextBox 4"/>
          <p:cNvSpPr txBox="1"/>
          <p:nvPr/>
        </p:nvSpPr>
        <p:spPr>
          <a:xfrm>
            <a:off x="536016" y="2506487"/>
            <a:ext cx="163385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current</a:t>
            </a:r>
            <a:endParaRPr lang="en-US" sz="3200" b="1" dirty="0">
              <a:solidFill>
                <a:srgbClr val="FF0000"/>
              </a:solidFill>
              <a:latin typeface="Chalkboard SE Bold"/>
              <a:cs typeface="Chalkboard SE Bold"/>
            </a:endParaRPr>
          </a:p>
        </p:txBody>
      </p:sp>
      <p:sp>
        <p:nvSpPr>
          <p:cNvPr id="6" name="TextBox 5"/>
          <p:cNvSpPr txBox="1"/>
          <p:nvPr/>
        </p:nvSpPr>
        <p:spPr>
          <a:xfrm>
            <a:off x="3640642" y="3221221"/>
            <a:ext cx="156311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rainfall</a:t>
            </a:r>
            <a:endParaRPr lang="en-US" sz="3200" b="1" dirty="0">
              <a:solidFill>
                <a:srgbClr val="FF0000"/>
              </a:solidFill>
              <a:latin typeface="Chalkboard SE Bold"/>
              <a:cs typeface="Chalkboard SE Bold"/>
            </a:endParaRPr>
          </a:p>
        </p:txBody>
      </p:sp>
      <p:sp>
        <p:nvSpPr>
          <p:cNvPr id="7" name="TextBox 6"/>
          <p:cNvSpPr txBox="1"/>
          <p:nvPr/>
        </p:nvSpPr>
        <p:spPr>
          <a:xfrm>
            <a:off x="4894010" y="3733726"/>
            <a:ext cx="158126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melting</a:t>
            </a:r>
            <a:endParaRPr lang="en-US" sz="3200" b="1" dirty="0">
              <a:solidFill>
                <a:srgbClr val="FF0000"/>
              </a:solidFill>
              <a:latin typeface="Chalkboard SE Bold"/>
              <a:cs typeface="Chalkboard SE Bold"/>
            </a:endParaRPr>
          </a:p>
        </p:txBody>
      </p:sp>
      <p:sp>
        <p:nvSpPr>
          <p:cNvPr id="8" name="TextBox 7"/>
          <p:cNvSpPr txBox="1"/>
          <p:nvPr/>
        </p:nvSpPr>
        <p:spPr>
          <a:xfrm>
            <a:off x="3595623" y="4697614"/>
            <a:ext cx="160813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surface</a:t>
            </a:r>
            <a:endParaRPr lang="en-US" sz="3200" b="1" dirty="0">
              <a:solidFill>
                <a:srgbClr val="FF0000"/>
              </a:solidFill>
              <a:latin typeface="Chalkboard SE Bold"/>
              <a:cs typeface="Chalkboard SE Bold"/>
            </a:endParaRPr>
          </a:p>
        </p:txBody>
      </p:sp>
      <p:sp>
        <p:nvSpPr>
          <p:cNvPr id="9" name="TextBox 8"/>
          <p:cNvSpPr txBox="1"/>
          <p:nvPr/>
        </p:nvSpPr>
        <p:spPr>
          <a:xfrm>
            <a:off x="5193633" y="5119959"/>
            <a:ext cx="148830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sinking</a:t>
            </a:r>
            <a:endParaRPr lang="en-US" sz="3200" b="1" dirty="0">
              <a:solidFill>
                <a:srgbClr val="FF0000"/>
              </a:solidFill>
              <a:latin typeface="Chalkboard SE Bold"/>
              <a:cs typeface="Chalkboard SE Bold"/>
            </a:endParaRPr>
          </a:p>
        </p:txBody>
      </p:sp>
      <p:sp>
        <p:nvSpPr>
          <p:cNvPr id="10" name="TextBox 9"/>
          <p:cNvSpPr txBox="1"/>
          <p:nvPr/>
        </p:nvSpPr>
        <p:spPr>
          <a:xfrm>
            <a:off x="5810630" y="5704735"/>
            <a:ext cx="76174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off</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2901420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p:cTn id="52"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a:bodyPr>
          <a:lstStyle/>
          <a:p>
            <a:r>
              <a:rPr lang="en-US" sz="3600" dirty="0">
                <a:latin typeface="Chalkboard SE Bold"/>
                <a:cs typeface="Chalkboard SE Bold"/>
              </a:rPr>
              <a:t>Once the conveyer belt, and its northward pull on warm surface currents, shuts down, average temperatures in much of Europe would plunge </a:t>
            </a:r>
            <a:r>
              <a:rPr lang="en-US" sz="3600" dirty="0" smtClean="0">
                <a:latin typeface="Chalkboard SE Bold"/>
                <a:cs typeface="Chalkboard SE Bold"/>
              </a:rPr>
              <a:t>_______ </a:t>
            </a:r>
            <a:r>
              <a:rPr lang="en-US" sz="3600" dirty="0">
                <a:latin typeface="Chalkboard SE Bold"/>
                <a:cs typeface="Chalkboard SE Bold"/>
              </a:rPr>
              <a:t>F. Unlike many other causes of climate change, catastrophic </a:t>
            </a:r>
            <a:r>
              <a:rPr lang="en-US" sz="3600" dirty="0" smtClean="0">
                <a:latin typeface="Chalkboard SE Bold"/>
                <a:cs typeface="Chalkboard SE Bold"/>
              </a:rPr>
              <a:t>______ </a:t>
            </a:r>
            <a:r>
              <a:rPr lang="en-US" sz="3600" dirty="0">
                <a:latin typeface="Chalkboard SE Bold"/>
                <a:cs typeface="Chalkboard SE Bold"/>
              </a:rPr>
              <a:t>due to the loss of the global </a:t>
            </a:r>
            <a:r>
              <a:rPr lang="en-US" sz="3600" dirty="0" smtClean="0">
                <a:latin typeface="Chalkboard SE Bold"/>
                <a:cs typeface="Chalkboard SE Bold"/>
              </a:rPr>
              <a:t>_______ </a:t>
            </a:r>
            <a:r>
              <a:rPr lang="en-US" sz="3600" dirty="0">
                <a:latin typeface="Chalkboard SE Bold"/>
                <a:cs typeface="Chalkboard SE Bold"/>
              </a:rPr>
              <a:t>belt could be quite </a:t>
            </a:r>
            <a:r>
              <a:rPr lang="en-US" sz="3600" dirty="0" smtClean="0">
                <a:latin typeface="Chalkboard SE Bold"/>
                <a:cs typeface="Chalkboard SE Bold"/>
              </a:rPr>
              <a:t>_______, </a:t>
            </a:r>
            <a:r>
              <a:rPr lang="en-US" sz="3600" dirty="0">
                <a:latin typeface="Chalkboard SE Bold"/>
                <a:cs typeface="Chalkboard SE Bold"/>
              </a:rPr>
              <a:t>taking just a few years or </a:t>
            </a:r>
            <a:r>
              <a:rPr lang="en-US" sz="3600" dirty="0" smtClean="0">
                <a:latin typeface="Chalkboard SE Bold"/>
                <a:cs typeface="Chalkboard SE Bold"/>
              </a:rPr>
              <a:t>__________.</a:t>
            </a:r>
            <a:endParaRPr lang="en-US" sz="3600" dirty="0">
              <a:latin typeface="Chalkboard SE Bold"/>
              <a:cs typeface="Chalkboard SE Bold"/>
            </a:endParaRPr>
          </a:p>
        </p:txBody>
      </p:sp>
      <p:sp>
        <p:nvSpPr>
          <p:cNvPr id="2" name="TextBox 1"/>
          <p:cNvSpPr txBox="1"/>
          <p:nvPr/>
        </p:nvSpPr>
        <p:spPr>
          <a:xfrm>
            <a:off x="2259176" y="2209428"/>
            <a:ext cx="1723549"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10-20</a:t>
            </a:r>
            <a:r>
              <a:rPr lang="en-US" sz="3600" b="1" baseline="30000" dirty="0" smtClean="0">
                <a:solidFill>
                  <a:srgbClr val="FF0000"/>
                </a:solidFill>
                <a:latin typeface="Chalkboard SE Bold"/>
                <a:cs typeface="Chalkboard SE Bold"/>
              </a:rPr>
              <a:t>o</a:t>
            </a:r>
            <a:endParaRPr lang="en-US" sz="3600" b="1" baseline="30000" dirty="0">
              <a:solidFill>
                <a:srgbClr val="FF0000"/>
              </a:solidFill>
              <a:latin typeface="Chalkboard SE Bold"/>
              <a:cs typeface="Chalkboard SE Bold"/>
            </a:endParaRPr>
          </a:p>
        </p:txBody>
      </p:sp>
      <p:sp>
        <p:nvSpPr>
          <p:cNvPr id="4" name="TextBox 3"/>
          <p:cNvSpPr txBox="1"/>
          <p:nvPr/>
        </p:nvSpPr>
        <p:spPr>
          <a:xfrm>
            <a:off x="557148" y="3324465"/>
            <a:ext cx="1656871"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cooling</a:t>
            </a:r>
            <a:endParaRPr lang="en-US" sz="3600" b="1" dirty="0">
              <a:solidFill>
                <a:srgbClr val="FF0000"/>
              </a:solidFill>
              <a:latin typeface="Chalkboard SE Bold"/>
              <a:cs typeface="Chalkboard SE Bold"/>
            </a:endParaRPr>
          </a:p>
        </p:txBody>
      </p:sp>
      <p:sp>
        <p:nvSpPr>
          <p:cNvPr id="5" name="TextBox 4"/>
          <p:cNvSpPr txBox="1"/>
          <p:nvPr/>
        </p:nvSpPr>
        <p:spPr>
          <a:xfrm>
            <a:off x="557148" y="3892308"/>
            <a:ext cx="2095445"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conveyer</a:t>
            </a:r>
            <a:endParaRPr lang="en-US" sz="3600" b="1" dirty="0">
              <a:solidFill>
                <a:srgbClr val="FF0000"/>
              </a:solidFill>
              <a:latin typeface="Chalkboard SE Bold"/>
              <a:cs typeface="Chalkboard SE Bold"/>
            </a:endParaRPr>
          </a:p>
        </p:txBody>
      </p:sp>
      <p:sp>
        <p:nvSpPr>
          <p:cNvPr id="6" name="TextBox 5"/>
          <p:cNvSpPr txBox="1"/>
          <p:nvPr/>
        </p:nvSpPr>
        <p:spPr>
          <a:xfrm>
            <a:off x="7030111" y="3902633"/>
            <a:ext cx="1297228"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rapid</a:t>
            </a:r>
            <a:endParaRPr lang="en-US" sz="3600" b="1" dirty="0">
              <a:solidFill>
                <a:srgbClr val="FF0000"/>
              </a:solidFill>
              <a:latin typeface="Chalkboard SE Bold"/>
              <a:cs typeface="Chalkboard SE Bold"/>
            </a:endParaRPr>
          </a:p>
        </p:txBody>
      </p:sp>
      <p:sp>
        <p:nvSpPr>
          <p:cNvPr id="7" name="TextBox 6"/>
          <p:cNvSpPr txBox="1"/>
          <p:nvPr/>
        </p:nvSpPr>
        <p:spPr>
          <a:xfrm>
            <a:off x="794620" y="4997022"/>
            <a:ext cx="1967205" cy="646331"/>
          </a:xfrm>
          <a:prstGeom prst="rect">
            <a:avLst/>
          </a:prstGeom>
          <a:noFill/>
        </p:spPr>
        <p:txBody>
          <a:bodyPr wrap="none" rtlCol="0">
            <a:spAutoFit/>
          </a:bodyPr>
          <a:lstStyle/>
          <a:p>
            <a:r>
              <a:rPr lang="en-US" sz="3600" b="1" dirty="0" smtClean="0">
                <a:solidFill>
                  <a:srgbClr val="FF0000"/>
                </a:solidFill>
                <a:latin typeface="Chalkboard SE Bold"/>
                <a:cs typeface="Chalkboard SE Bold"/>
              </a:rPr>
              <a:t>decades</a:t>
            </a:r>
            <a:endParaRPr lang="en-US" sz="3600" b="1" dirty="0">
              <a:solidFill>
                <a:srgbClr val="FF0000"/>
              </a:solidFill>
              <a:latin typeface="Chalkboard SE Bold"/>
              <a:cs typeface="Chalkboard SE Bold"/>
            </a:endParaRPr>
          </a:p>
        </p:txBody>
      </p:sp>
    </p:spTree>
    <p:extLst>
      <p:ext uri="{BB962C8B-B14F-4D97-AF65-F5344CB8AC3E}">
        <p14:creationId xmlns:p14="http://schemas.microsoft.com/office/powerpoint/2010/main" val="1160846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3600" b="1" dirty="0">
                <a:latin typeface="Chalkboard SE Bold"/>
                <a:cs typeface="Chalkboard SE Bold"/>
              </a:rPr>
              <a:t>Currents are cohesive </a:t>
            </a:r>
            <a:r>
              <a:rPr lang="en-US" sz="3600" b="1" dirty="0" smtClean="0">
                <a:latin typeface="Chalkboard SE Bold"/>
                <a:cs typeface="Chalkboard SE Bold"/>
              </a:rPr>
              <a:t>_______ </a:t>
            </a:r>
            <a:r>
              <a:rPr lang="en-US" sz="3600" b="1" dirty="0">
                <a:latin typeface="Chalkboard SE Bold"/>
                <a:cs typeface="Chalkboard SE Bold"/>
              </a:rPr>
              <a:t>of seawater that circulate through the oceans. Some are short-lived and </a:t>
            </a:r>
            <a:r>
              <a:rPr lang="en-US" sz="3600" b="1" dirty="0" smtClean="0">
                <a:latin typeface="Chalkboard SE Bold"/>
                <a:cs typeface="Chalkboard SE Bold"/>
              </a:rPr>
              <a:t>_____, </a:t>
            </a:r>
            <a:r>
              <a:rPr lang="en-US" sz="3600" b="1" dirty="0">
                <a:latin typeface="Chalkboard SE Bold"/>
                <a:cs typeface="Chalkboard SE Bold"/>
              </a:rPr>
              <a:t>while others are vast flows that take </a:t>
            </a:r>
            <a:r>
              <a:rPr lang="en-US" sz="3600" b="1" dirty="0" smtClean="0">
                <a:latin typeface="Chalkboard SE Bold"/>
                <a:cs typeface="Chalkboard SE Bold"/>
              </a:rPr>
              <a:t>________ </a:t>
            </a:r>
            <a:r>
              <a:rPr lang="en-US" sz="3600" b="1" dirty="0">
                <a:latin typeface="Chalkboard SE Bold"/>
                <a:cs typeface="Chalkboard SE Bold"/>
              </a:rPr>
              <a:t>to complete a circuit of the globe. (The Gulf Stream Current, which shows up in this temperature coded satellite image as a broad dark orange swath, has followed this course through the North Atlantic for millennia.</a:t>
            </a:r>
            <a:r>
              <a:rPr lang="en-US" sz="3600" b="1" dirty="0" smtClean="0">
                <a:latin typeface="Chalkboard SE Bold"/>
                <a:cs typeface="Chalkboard SE Bold"/>
              </a:rPr>
              <a:t>)</a:t>
            </a:r>
            <a:endParaRPr lang="en-US" sz="3600" b="1" dirty="0">
              <a:latin typeface="Chalkboard SE Bold"/>
              <a:cs typeface="Chalkboard SE Bold"/>
            </a:endParaRPr>
          </a:p>
        </p:txBody>
      </p:sp>
      <p:sp>
        <p:nvSpPr>
          <p:cNvPr id="2" name="TextBox 1"/>
          <p:cNvSpPr txBox="1"/>
          <p:nvPr/>
        </p:nvSpPr>
        <p:spPr>
          <a:xfrm>
            <a:off x="5491609" y="103244"/>
            <a:ext cx="1985733" cy="584776"/>
          </a:xfrm>
          <a:prstGeom prst="rect">
            <a:avLst/>
          </a:prstGeom>
          <a:noFill/>
        </p:spPr>
        <p:txBody>
          <a:bodyPr wrap="none" rtlCol="0">
            <a:spAutoFit/>
          </a:bodyPr>
          <a:lstStyle/>
          <a:p>
            <a:r>
              <a:rPr lang="en-US" sz="3200" dirty="0" smtClean="0">
                <a:solidFill>
                  <a:srgbClr val="FF0000"/>
                </a:solidFill>
                <a:latin typeface="Chalkboard SE Bold"/>
                <a:cs typeface="Chalkboard SE Bold"/>
              </a:rPr>
              <a:t>STREAMS</a:t>
            </a:r>
            <a:endParaRPr lang="en-US" sz="3200" dirty="0">
              <a:solidFill>
                <a:srgbClr val="FF0000"/>
              </a:solidFill>
              <a:latin typeface="Chalkboard SE Bold"/>
              <a:cs typeface="Chalkboard SE Bold"/>
            </a:endParaRPr>
          </a:p>
        </p:txBody>
      </p:sp>
      <p:sp>
        <p:nvSpPr>
          <p:cNvPr id="4" name="TextBox 3"/>
          <p:cNvSpPr txBox="1"/>
          <p:nvPr/>
        </p:nvSpPr>
        <p:spPr>
          <a:xfrm>
            <a:off x="586067" y="1647893"/>
            <a:ext cx="150100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SMALL</a:t>
            </a:r>
            <a:endParaRPr lang="en-US" sz="3200" b="1" dirty="0">
              <a:solidFill>
                <a:srgbClr val="FF0000"/>
              </a:solidFill>
              <a:latin typeface="Chalkboard SE Bold"/>
              <a:cs typeface="Chalkboard SE Bold"/>
            </a:endParaRPr>
          </a:p>
        </p:txBody>
      </p:sp>
      <p:sp>
        <p:nvSpPr>
          <p:cNvPr id="5" name="TextBox 4"/>
          <p:cNvSpPr txBox="1"/>
          <p:nvPr/>
        </p:nvSpPr>
        <p:spPr>
          <a:xfrm>
            <a:off x="2660011" y="2232669"/>
            <a:ext cx="2416949"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CENTURIES</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2586426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rmAutofit lnSpcReduction="10000"/>
          </a:bodyPr>
          <a:lstStyle/>
          <a:p>
            <a:r>
              <a:rPr lang="en-US" sz="3500" b="1" dirty="0">
                <a:latin typeface="Chalkboard SE Bold"/>
                <a:cs typeface="Chalkboard SE Bold"/>
              </a:rPr>
              <a:t>In contrast, the </a:t>
            </a:r>
            <a:r>
              <a:rPr lang="en-US" sz="3500" b="1" dirty="0" smtClean="0">
                <a:latin typeface="Chalkboard SE Bold"/>
                <a:cs typeface="Chalkboard SE Bold"/>
              </a:rPr>
              <a:t>______ </a:t>
            </a:r>
            <a:r>
              <a:rPr lang="en-US" sz="3500" b="1" dirty="0">
                <a:latin typeface="Chalkboard SE Bold"/>
                <a:cs typeface="Chalkboard SE Bold"/>
              </a:rPr>
              <a:t>eddy currents that spin off the Gulf Stream die out within a </a:t>
            </a:r>
            <a:r>
              <a:rPr lang="en-US" sz="3500" b="1" dirty="0" smtClean="0">
                <a:latin typeface="Chalkboard SE Bold"/>
                <a:cs typeface="Chalkboard SE Bold"/>
              </a:rPr>
              <a:t>____ </a:t>
            </a:r>
            <a:r>
              <a:rPr lang="en-US" sz="3500" b="1" dirty="0">
                <a:latin typeface="Chalkboard SE Bold"/>
                <a:cs typeface="Chalkboard SE Bold"/>
              </a:rPr>
              <a:t>months.</a:t>
            </a:r>
          </a:p>
          <a:p>
            <a:r>
              <a:rPr lang="en-US" sz="3500" b="1" dirty="0">
                <a:latin typeface="Chalkboard SE Bold"/>
                <a:cs typeface="Chalkboard SE Bold"/>
              </a:rPr>
              <a:t>Currents are caused by </a:t>
            </a:r>
            <a:r>
              <a:rPr lang="en-US" sz="3500" b="1" dirty="0" smtClean="0">
                <a:latin typeface="Chalkboard SE Bold"/>
                <a:cs typeface="Chalkboard SE Bold"/>
              </a:rPr>
              <a:t>____, _______, </a:t>
            </a:r>
            <a:r>
              <a:rPr lang="en-US" sz="3500" b="1" dirty="0">
                <a:latin typeface="Chalkboard SE Bold"/>
                <a:cs typeface="Chalkboard SE Bold"/>
              </a:rPr>
              <a:t>and variations in </a:t>
            </a:r>
            <a:r>
              <a:rPr lang="en-US" sz="3500" b="1" dirty="0" smtClean="0">
                <a:latin typeface="Chalkboard SE Bold"/>
                <a:cs typeface="Chalkboard SE Bold"/>
              </a:rPr>
              <a:t>_____________ </a:t>
            </a:r>
            <a:r>
              <a:rPr lang="en-US" sz="3500" b="1" dirty="0">
                <a:latin typeface="Chalkboard SE Bold"/>
                <a:cs typeface="Chalkboard SE Bold"/>
              </a:rPr>
              <a:t>in different parts of the ocean. There are two distinct current systems in the oceans–</a:t>
            </a:r>
            <a:r>
              <a:rPr lang="en-US" sz="3500" b="1" dirty="0" smtClean="0">
                <a:latin typeface="Chalkboard SE Bold"/>
                <a:cs typeface="Chalkboard SE Bold"/>
              </a:rPr>
              <a:t>________ </a:t>
            </a:r>
            <a:r>
              <a:rPr lang="en-US" sz="3500" b="1" dirty="0">
                <a:latin typeface="Chalkboard SE Bold"/>
                <a:cs typeface="Chalkboard SE Bold"/>
              </a:rPr>
              <a:t>circulation, which stirs a relatively thin </a:t>
            </a:r>
            <a:r>
              <a:rPr lang="en-US" sz="3500" b="1" dirty="0" smtClean="0">
                <a:latin typeface="Chalkboard SE Bold"/>
                <a:cs typeface="Chalkboard SE Bold"/>
              </a:rPr>
              <a:t>______ </a:t>
            </a:r>
            <a:r>
              <a:rPr lang="en-US" sz="3500" b="1" dirty="0">
                <a:latin typeface="Chalkboard SE Bold"/>
                <a:cs typeface="Chalkboard SE Bold"/>
              </a:rPr>
              <a:t>layer of the sea, and </a:t>
            </a:r>
            <a:r>
              <a:rPr lang="en-US" sz="3500" b="1" dirty="0" smtClean="0">
                <a:latin typeface="Chalkboard SE Bold"/>
                <a:cs typeface="Chalkboard SE Bold"/>
              </a:rPr>
              <a:t>____ </a:t>
            </a:r>
            <a:r>
              <a:rPr lang="en-US" sz="3500" b="1" dirty="0">
                <a:latin typeface="Chalkboard SE Bold"/>
                <a:cs typeface="Chalkboard SE Bold"/>
              </a:rPr>
              <a:t>circulation, which sweeps along the deep-sea </a:t>
            </a:r>
            <a:r>
              <a:rPr lang="en-US" sz="3500" b="1" dirty="0" smtClean="0">
                <a:latin typeface="Chalkboard SE Bold"/>
                <a:cs typeface="Chalkboard SE Bold"/>
              </a:rPr>
              <a:t>_______.</a:t>
            </a:r>
            <a:endParaRPr lang="en-US" sz="3500" b="1" dirty="0">
              <a:latin typeface="Chalkboard SE Bold"/>
              <a:cs typeface="Chalkboard SE Bold"/>
            </a:endParaRPr>
          </a:p>
          <a:p>
            <a:endParaRPr lang="en-US" dirty="0"/>
          </a:p>
        </p:txBody>
      </p:sp>
      <p:sp>
        <p:nvSpPr>
          <p:cNvPr id="2" name="TextBox 1"/>
          <p:cNvSpPr txBox="1"/>
          <p:nvPr/>
        </p:nvSpPr>
        <p:spPr>
          <a:xfrm>
            <a:off x="4047850" y="0"/>
            <a:ext cx="150100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SMALL</a:t>
            </a:r>
            <a:endParaRPr lang="en-US" sz="3200" b="1" dirty="0">
              <a:solidFill>
                <a:srgbClr val="FF0000"/>
              </a:solidFill>
              <a:latin typeface="Chalkboard SE Bold"/>
              <a:cs typeface="Chalkboard SE Bold"/>
            </a:endParaRPr>
          </a:p>
        </p:txBody>
      </p:sp>
      <p:sp>
        <p:nvSpPr>
          <p:cNvPr id="4" name="TextBox 3"/>
          <p:cNvSpPr txBox="1"/>
          <p:nvPr/>
        </p:nvSpPr>
        <p:spPr>
          <a:xfrm>
            <a:off x="4079283" y="1012543"/>
            <a:ext cx="104710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FEW</a:t>
            </a:r>
            <a:endParaRPr lang="en-US" sz="3200" b="1" dirty="0">
              <a:solidFill>
                <a:srgbClr val="FF0000"/>
              </a:solidFill>
              <a:latin typeface="Chalkboard SE Bold"/>
              <a:cs typeface="Chalkboard SE Bold"/>
            </a:endParaRPr>
          </a:p>
        </p:txBody>
      </p:sp>
      <p:sp>
        <p:nvSpPr>
          <p:cNvPr id="5" name="TextBox 4"/>
          <p:cNvSpPr txBox="1"/>
          <p:nvPr/>
        </p:nvSpPr>
        <p:spPr>
          <a:xfrm>
            <a:off x="5652960" y="1728509"/>
            <a:ext cx="133882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WIND</a:t>
            </a:r>
            <a:endParaRPr lang="en-US" sz="3200" b="1" dirty="0">
              <a:solidFill>
                <a:srgbClr val="FF0000"/>
              </a:solidFill>
              <a:latin typeface="Chalkboard SE Bold"/>
              <a:cs typeface="Chalkboard SE Bold"/>
            </a:endParaRPr>
          </a:p>
        </p:txBody>
      </p:sp>
      <p:sp>
        <p:nvSpPr>
          <p:cNvPr id="6" name="TextBox 5"/>
          <p:cNvSpPr txBox="1"/>
          <p:nvPr/>
        </p:nvSpPr>
        <p:spPr>
          <a:xfrm>
            <a:off x="529579" y="2204868"/>
            <a:ext cx="198981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GRAVITY</a:t>
            </a:r>
            <a:endParaRPr lang="en-US" sz="3200" b="1" dirty="0">
              <a:solidFill>
                <a:srgbClr val="FF0000"/>
              </a:solidFill>
              <a:latin typeface="Chalkboard SE Bold"/>
              <a:cs typeface="Chalkboard SE Bold"/>
            </a:endParaRPr>
          </a:p>
        </p:txBody>
      </p:sp>
      <p:sp>
        <p:nvSpPr>
          <p:cNvPr id="7" name="TextBox 6"/>
          <p:cNvSpPr txBox="1"/>
          <p:nvPr/>
        </p:nvSpPr>
        <p:spPr>
          <a:xfrm>
            <a:off x="579069" y="2679791"/>
            <a:ext cx="350021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WATER DENSITY</a:t>
            </a:r>
            <a:endParaRPr lang="en-US" sz="3200" b="1" dirty="0">
              <a:solidFill>
                <a:srgbClr val="FF0000"/>
              </a:solidFill>
              <a:latin typeface="Chalkboard SE Bold"/>
              <a:cs typeface="Chalkboard SE Bold"/>
            </a:endParaRPr>
          </a:p>
        </p:txBody>
      </p:sp>
      <p:sp>
        <p:nvSpPr>
          <p:cNvPr id="9" name="TextBox 8"/>
          <p:cNvSpPr txBox="1"/>
          <p:nvPr/>
        </p:nvSpPr>
        <p:spPr>
          <a:xfrm>
            <a:off x="579069" y="4136104"/>
            <a:ext cx="1950811"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SURFACE</a:t>
            </a:r>
            <a:endParaRPr lang="en-US" sz="3200" b="1" dirty="0">
              <a:solidFill>
                <a:srgbClr val="FF0000"/>
              </a:solidFill>
              <a:latin typeface="Chalkboard SE Bold"/>
              <a:cs typeface="Chalkboard SE Bold"/>
            </a:endParaRPr>
          </a:p>
        </p:txBody>
      </p:sp>
      <p:sp>
        <p:nvSpPr>
          <p:cNvPr id="10" name="TextBox 9"/>
          <p:cNvSpPr txBox="1"/>
          <p:nvPr/>
        </p:nvSpPr>
        <p:spPr>
          <a:xfrm>
            <a:off x="3836914" y="4644653"/>
            <a:ext cx="1455665"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UPPER</a:t>
            </a:r>
            <a:endParaRPr lang="en-US" sz="3200" b="1" dirty="0">
              <a:solidFill>
                <a:srgbClr val="FF0000"/>
              </a:solidFill>
              <a:latin typeface="Chalkboard SE Bold"/>
              <a:cs typeface="Chalkboard SE Bold"/>
            </a:endParaRPr>
          </a:p>
        </p:txBody>
      </p:sp>
      <p:sp>
        <p:nvSpPr>
          <p:cNvPr id="11" name="TextBox 10"/>
          <p:cNvSpPr txBox="1"/>
          <p:nvPr/>
        </p:nvSpPr>
        <p:spPr>
          <a:xfrm>
            <a:off x="2519392" y="5064238"/>
            <a:ext cx="116862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DEEP</a:t>
            </a:r>
            <a:endParaRPr lang="en-US" sz="3200" b="1" dirty="0">
              <a:solidFill>
                <a:srgbClr val="FF0000"/>
              </a:solidFill>
              <a:latin typeface="Chalkboard SE Bold"/>
              <a:cs typeface="Chalkboard SE Bold"/>
            </a:endParaRPr>
          </a:p>
        </p:txBody>
      </p:sp>
      <p:sp>
        <p:nvSpPr>
          <p:cNvPr id="12" name="TextBox 11"/>
          <p:cNvSpPr txBox="1"/>
          <p:nvPr/>
        </p:nvSpPr>
        <p:spPr>
          <a:xfrm>
            <a:off x="6570580" y="5561687"/>
            <a:ext cx="1485141"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FLOOR</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3385627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9"/>
                                        </p:tgtEl>
                                        <p:attrNameLst>
                                          <p:attrName>ppt_y</p:attrName>
                                        </p:attrNameLst>
                                      </p:cBhvr>
                                      <p:tavLst>
                                        <p:tav tm="0">
                                          <p:val>
                                            <p:strVal val="#ppt_y"/>
                                          </p:val>
                                        </p:tav>
                                        <p:tav tm="100000">
                                          <p:val>
                                            <p:strVal val="#ppt_y"/>
                                          </p:val>
                                        </p:tav>
                                      </p:tavLst>
                                    </p:anim>
                                    <p:anim calcmode="lin" valueType="num">
                                      <p:cBhvr>
                                        <p:cTn id="54"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0"/>
                                        </p:tgtEl>
                                        <p:attrNameLst>
                                          <p:attrName>ppt_y</p:attrName>
                                        </p:attrNameLst>
                                      </p:cBhvr>
                                      <p:tavLst>
                                        <p:tav tm="0">
                                          <p:val>
                                            <p:strVal val="#ppt_y"/>
                                          </p:val>
                                        </p:tav>
                                        <p:tav tm="100000">
                                          <p:val>
                                            <p:strVal val="#ppt_y"/>
                                          </p:val>
                                        </p:tav>
                                      </p:tavLst>
                                    </p:anim>
                                    <p:anim calcmode="lin" valueType="num">
                                      <p:cBhvr>
                                        <p:cTn id="6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nodeType="clickEffect">
                                  <p:stCondLst>
                                    <p:cond delay="0"/>
                                  </p:stCondLst>
                                  <p:iterate type="lt">
                                    <p:tmPct val="10000"/>
                                  </p:iterate>
                                  <p:childTnLst>
                                    <p:set>
                                      <p:cBhvr>
                                        <p:cTn id="69" dur="1" fill="hold">
                                          <p:stCondLst>
                                            <p:cond delay="0"/>
                                          </p:stCondLst>
                                        </p:cTn>
                                        <p:tgtEl>
                                          <p:spTgt spid="11">
                                            <p:txEl>
                                              <p:pRg st="0" end="0"/>
                                            </p:txEl>
                                          </p:spTgt>
                                        </p:tgtEl>
                                        <p:attrNameLst>
                                          <p:attrName>style.visibility</p:attrName>
                                        </p:attrNameLst>
                                      </p:cBhvr>
                                      <p:to>
                                        <p:strVal val="visible"/>
                                      </p:to>
                                    </p:set>
                                    <p:anim calcmode="lin" valueType="num">
                                      <p:cBhvr>
                                        <p:cTn id="70" dur="50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72" dur="50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1">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2"/>
                                        </p:tgtEl>
                                        <p:attrNameLst>
                                          <p:attrName>style.visibility</p:attrName>
                                        </p:attrNameLst>
                                      </p:cBhvr>
                                      <p:to>
                                        <p:strVal val="visible"/>
                                      </p:to>
                                    </p:set>
                                    <p:anim calcmode="lin" valueType="num">
                                      <p:cBhvr>
                                        <p:cTn id="79"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2"/>
                                        </p:tgtEl>
                                        <p:attrNameLst>
                                          <p:attrName>ppt_y</p:attrName>
                                        </p:attrNameLst>
                                      </p:cBhvr>
                                      <p:tavLst>
                                        <p:tav tm="0">
                                          <p:val>
                                            <p:strVal val="#ppt_y"/>
                                          </p:val>
                                        </p:tav>
                                        <p:tav tm="100000">
                                          <p:val>
                                            <p:strVal val="#ppt_y"/>
                                          </p:val>
                                        </p:tav>
                                      </p:tavLst>
                                    </p:anim>
                                    <p:anim calcmode="lin" valueType="num">
                                      <p:cBhvr>
                                        <p:cTn id="81"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The dominant pattern of surface circulation is the </a:t>
            </a:r>
            <a:r>
              <a:rPr lang="en-US" sz="2800" b="1" dirty="0" smtClean="0">
                <a:latin typeface="Chalkboard SE Bold"/>
                <a:cs typeface="Chalkboard SE Bold"/>
              </a:rPr>
              <a:t>_______–</a:t>
            </a:r>
            <a:r>
              <a:rPr lang="en-US" sz="2800" b="1" dirty="0">
                <a:latin typeface="Chalkboard SE Bold"/>
                <a:cs typeface="Chalkboard SE Bold"/>
              </a:rPr>
              <a:t>a well-organized, roughly </a:t>
            </a:r>
            <a:r>
              <a:rPr lang="en-US" sz="2800" b="1" dirty="0" smtClean="0">
                <a:latin typeface="Chalkboard SE Bold"/>
                <a:cs typeface="Chalkboard SE Bold"/>
              </a:rPr>
              <a:t>_______ </a:t>
            </a:r>
            <a:r>
              <a:rPr lang="en-US" sz="2800" b="1" dirty="0">
                <a:latin typeface="Chalkboard SE Bold"/>
                <a:cs typeface="Chalkboard SE Bold"/>
              </a:rPr>
              <a:t>flow. </a:t>
            </a:r>
            <a:r>
              <a:rPr lang="en-US" sz="2800" b="1" dirty="0" smtClean="0">
                <a:latin typeface="Chalkboard SE Bold"/>
                <a:cs typeface="Chalkboard SE Bold"/>
              </a:rPr>
              <a:t>____ </a:t>
            </a:r>
            <a:r>
              <a:rPr lang="en-US" sz="2800" b="1" dirty="0">
                <a:latin typeface="Chalkboard SE Bold"/>
                <a:cs typeface="Chalkboard SE Bold"/>
              </a:rPr>
              <a:t>enormous gyres spin in subtropical waters, two in both the Atlantic and Pacific Oceans, and one in the Indian Ocean. Smaller polar gyres stir the northern Atlantic and Pacific. One surface current circles </a:t>
            </a:r>
            <a:r>
              <a:rPr lang="en-US" sz="2800" b="1" dirty="0" smtClean="0">
                <a:latin typeface="Chalkboard SE Bold"/>
                <a:cs typeface="Chalkboard SE Bold"/>
              </a:rPr>
              <a:t>________ </a:t>
            </a:r>
            <a:r>
              <a:rPr lang="en-US" sz="2800" b="1" dirty="0">
                <a:latin typeface="Chalkboard SE Bold"/>
                <a:cs typeface="Chalkboard SE Bold"/>
              </a:rPr>
              <a:t>around </a:t>
            </a:r>
            <a:r>
              <a:rPr lang="en-US" sz="2800" b="1" dirty="0" smtClean="0">
                <a:latin typeface="Chalkboard SE Bold"/>
                <a:cs typeface="Chalkboard SE Bold"/>
              </a:rPr>
              <a:t>_________. These </a:t>
            </a:r>
            <a:r>
              <a:rPr lang="en-US" sz="2800" b="1" dirty="0">
                <a:latin typeface="Chalkboard SE Bold"/>
                <a:cs typeface="Chalkboard SE Bold"/>
              </a:rPr>
              <a:t>gyres are made up of currents set in motion by </a:t>
            </a:r>
            <a:r>
              <a:rPr lang="en-US" sz="2800" b="1" dirty="0" smtClean="0">
                <a:latin typeface="Chalkboard SE Bold"/>
                <a:cs typeface="Chalkboard SE Bold"/>
              </a:rPr>
              <a:t>_____ </a:t>
            </a:r>
            <a:r>
              <a:rPr lang="en-US" sz="2800" b="1" dirty="0">
                <a:latin typeface="Chalkboard SE Bold"/>
                <a:cs typeface="Chalkboard SE Bold"/>
              </a:rPr>
              <a:t>and </a:t>
            </a:r>
            <a:r>
              <a:rPr lang="en-US" sz="2800" b="1" dirty="0" smtClean="0">
                <a:latin typeface="Chalkboard SE Bold"/>
                <a:cs typeface="Chalkboard SE Bold"/>
              </a:rPr>
              <a:t>______, </a:t>
            </a:r>
            <a:r>
              <a:rPr lang="en-US" sz="2800" b="1" dirty="0">
                <a:latin typeface="Chalkboard SE Bold"/>
                <a:cs typeface="Chalkboard SE Bold"/>
              </a:rPr>
              <a:t>and steered by the placement of the continents and the </a:t>
            </a:r>
            <a:r>
              <a:rPr lang="en-US" sz="2800" b="1" dirty="0" smtClean="0">
                <a:latin typeface="Chalkboard SE Bold"/>
                <a:cs typeface="Chalkboard SE Bold"/>
              </a:rPr>
              <a:t>_______ </a:t>
            </a:r>
            <a:r>
              <a:rPr lang="en-US" sz="2800" b="1" dirty="0">
                <a:latin typeface="Chalkboard SE Bold"/>
                <a:cs typeface="Chalkboard SE Bold"/>
              </a:rPr>
              <a:t>of the Earth. </a:t>
            </a:r>
            <a:r>
              <a:rPr lang="en-US" sz="2800" b="1" dirty="0" smtClean="0">
                <a:latin typeface="Chalkboard SE Bold"/>
                <a:cs typeface="Chalkboard SE Bold"/>
              </a:rPr>
              <a:t>____ </a:t>
            </a:r>
            <a:r>
              <a:rPr lang="en-US" sz="2800" b="1" dirty="0">
                <a:latin typeface="Chalkboard SE Bold"/>
                <a:cs typeface="Chalkboard SE Bold"/>
              </a:rPr>
              <a:t>is the most important cause of </a:t>
            </a:r>
            <a:r>
              <a:rPr lang="en-US" sz="2800" b="1" dirty="0" smtClean="0">
                <a:latin typeface="Chalkboard SE Bold"/>
                <a:cs typeface="Chalkboard SE Bold"/>
              </a:rPr>
              <a:t>________ </a:t>
            </a:r>
            <a:r>
              <a:rPr lang="en-US" sz="2800" b="1" dirty="0">
                <a:latin typeface="Chalkboard SE Bold"/>
                <a:cs typeface="Chalkboard SE Bold"/>
              </a:rPr>
              <a:t>currents. When strong, sustained winds blow across the sea, </a:t>
            </a:r>
            <a:r>
              <a:rPr lang="en-US" sz="2800" b="1" dirty="0" smtClean="0">
                <a:latin typeface="Chalkboard SE Bold"/>
                <a:cs typeface="Chalkboard SE Bold"/>
              </a:rPr>
              <a:t>_______ </a:t>
            </a:r>
            <a:r>
              <a:rPr lang="en-US" sz="2800" b="1" dirty="0">
                <a:latin typeface="Chalkboard SE Bold"/>
                <a:cs typeface="Chalkboard SE Bold"/>
              </a:rPr>
              <a:t>drags a thin layer of water into motion. </a:t>
            </a:r>
          </a:p>
        </p:txBody>
      </p:sp>
      <p:sp>
        <p:nvSpPr>
          <p:cNvPr id="2" name="TextBox 1"/>
          <p:cNvSpPr txBox="1"/>
          <p:nvPr/>
        </p:nvSpPr>
        <p:spPr>
          <a:xfrm>
            <a:off x="1260725" y="564749"/>
            <a:ext cx="971952"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GYRE</a:t>
            </a:r>
            <a:endParaRPr lang="en-US" sz="2400" b="1" dirty="0">
              <a:solidFill>
                <a:srgbClr val="FF0000"/>
              </a:solidFill>
              <a:latin typeface="Chalkboard SE Bold"/>
              <a:cs typeface="Chalkboard SE Bold"/>
            </a:endParaRPr>
          </a:p>
        </p:txBody>
      </p:sp>
      <p:sp>
        <p:nvSpPr>
          <p:cNvPr id="4" name="TextBox 3"/>
          <p:cNvSpPr txBox="1"/>
          <p:nvPr/>
        </p:nvSpPr>
        <p:spPr>
          <a:xfrm>
            <a:off x="571590" y="940123"/>
            <a:ext cx="166571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CIRCULAR</a:t>
            </a:r>
            <a:endParaRPr lang="en-US" sz="2400" b="1" dirty="0">
              <a:solidFill>
                <a:srgbClr val="FF0000"/>
              </a:solidFill>
              <a:latin typeface="Chalkboard SE Bold"/>
              <a:cs typeface="Chalkboard SE Bold"/>
            </a:endParaRPr>
          </a:p>
        </p:txBody>
      </p:sp>
      <p:sp>
        <p:nvSpPr>
          <p:cNvPr id="5" name="TextBox 4"/>
          <p:cNvSpPr txBox="1"/>
          <p:nvPr/>
        </p:nvSpPr>
        <p:spPr>
          <a:xfrm>
            <a:off x="3376437" y="940123"/>
            <a:ext cx="86958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FIVE</a:t>
            </a:r>
            <a:endParaRPr lang="en-US" sz="2400" b="1" dirty="0">
              <a:solidFill>
                <a:srgbClr val="FF0000"/>
              </a:solidFill>
              <a:latin typeface="Chalkboard SE Bold"/>
              <a:cs typeface="Chalkboard SE Bold"/>
            </a:endParaRPr>
          </a:p>
        </p:txBody>
      </p:sp>
      <p:sp>
        <p:nvSpPr>
          <p:cNvPr id="6" name="TextBox 5"/>
          <p:cNvSpPr txBox="1"/>
          <p:nvPr/>
        </p:nvSpPr>
        <p:spPr>
          <a:xfrm>
            <a:off x="571590" y="3089248"/>
            <a:ext cx="182793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ENDLESSLY</a:t>
            </a:r>
            <a:endParaRPr lang="en-US" sz="2400" b="1" dirty="0">
              <a:solidFill>
                <a:srgbClr val="FF0000"/>
              </a:solidFill>
              <a:latin typeface="Chalkboard SE Bold"/>
              <a:cs typeface="Chalkboard SE Bold"/>
            </a:endParaRPr>
          </a:p>
        </p:txBody>
      </p:sp>
      <p:sp>
        <p:nvSpPr>
          <p:cNvPr id="7" name="TextBox 6"/>
          <p:cNvSpPr txBox="1"/>
          <p:nvPr/>
        </p:nvSpPr>
        <p:spPr>
          <a:xfrm>
            <a:off x="3944558" y="3009587"/>
            <a:ext cx="2069797"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ANTARCTICA</a:t>
            </a:r>
            <a:endParaRPr lang="en-US" sz="2400" b="1" dirty="0">
              <a:solidFill>
                <a:srgbClr val="FF0000"/>
              </a:solidFill>
              <a:latin typeface="Chalkboard SE Bold"/>
              <a:cs typeface="Chalkboard SE Bold"/>
            </a:endParaRPr>
          </a:p>
        </p:txBody>
      </p:sp>
      <p:sp>
        <p:nvSpPr>
          <p:cNvPr id="8" name="TextBox 7"/>
          <p:cNvSpPr txBox="1"/>
          <p:nvPr/>
        </p:nvSpPr>
        <p:spPr>
          <a:xfrm>
            <a:off x="7685454" y="3550913"/>
            <a:ext cx="1237895"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WINDS</a:t>
            </a:r>
            <a:endParaRPr lang="en-US" sz="2400" b="1" dirty="0">
              <a:solidFill>
                <a:srgbClr val="FF0000"/>
              </a:solidFill>
              <a:latin typeface="Chalkboard SE Bold"/>
              <a:cs typeface="Chalkboard SE Bold"/>
            </a:endParaRPr>
          </a:p>
        </p:txBody>
      </p:sp>
      <p:sp>
        <p:nvSpPr>
          <p:cNvPr id="9" name="TextBox 8"/>
          <p:cNvSpPr txBox="1"/>
          <p:nvPr/>
        </p:nvSpPr>
        <p:spPr>
          <a:xfrm>
            <a:off x="1261424" y="3878703"/>
            <a:ext cx="1538526"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GRAVITY</a:t>
            </a:r>
            <a:endParaRPr lang="en-US" sz="2400" b="1" dirty="0">
              <a:solidFill>
                <a:srgbClr val="FF0000"/>
              </a:solidFill>
              <a:latin typeface="Chalkboard SE Bold"/>
              <a:cs typeface="Chalkboard SE Bold"/>
            </a:endParaRPr>
          </a:p>
        </p:txBody>
      </p:sp>
      <p:sp>
        <p:nvSpPr>
          <p:cNvPr id="10" name="TextBox 9"/>
          <p:cNvSpPr txBox="1"/>
          <p:nvPr/>
        </p:nvSpPr>
        <p:spPr>
          <a:xfrm>
            <a:off x="4575021" y="4331500"/>
            <a:ext cx="1738158"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ROTATION</a:t>
            </a:r>
            <a:endParaRPr lang="en-US" sz="2400" b="1" dirty="0">
              <a:solidFill>
                <a:srgbClr val="FF0000"/>
              </a:solidFill>
              <a:latin typeface="Chalkboard SE Bold"/>
              <a:cs typeface="Chalkboard SE Bold"/>
            </a:endParaRPr>
          </a:p>
        </p:txBody>
      </p:sp>
      <p:sp>
        <p:nvSpPr>
          <p:cNvPr id="11" name="TextBox 10"/>
          <p:cNvSpPr txBox="1"/>
          <p:nvPr/>
        </p:nvSpPr>
        <p:spPr>
          <a:xfrm>
            <a:off x="571590" y="4734712"/>
            <a:ext cx="1056700"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WIND</a:t>
            </a:r>
            <a:endParaRPr lang="en-US" sz="2400" b="1" dirty="0">
              <a:solidFill>
                <a:srgbClr val="FF0000"/>
              </a:solidFill>
              <a:latin typeface="Chalkboard SE Bold"/>
              <a:cs typeface="Chalkboard SE Bold"/>
            </a:endParaRPr>
          </a:p>
        </p:txBody>
      </p:sp>
      <p:sp>
        <p:nvSpPr>
          <p:cNvPr id="12" name="TextBox 11"/>
          <p:cNvSpPr txBox="1"/>
          <p:nvPr/>
        </p:nvSpPr>
        <p:spPr>
          <a:xfrm>
            <a:off x="7006648" y="4735272"/>
            <a:ext cx="1509275"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SURFACE</a:t>
            </a:r>
            <a:endParaRPr lang="en-US" sz="2400" b="1" dirty="0">
              <a:solidFill>
                <a:srgbClr val="FF0000"/>
              </a:solidFill>
              <a:latin typeface="Chalkboard SE Bold"/>
              <a:cs typeface="Chalkboard SE Bold"/>
            </a:endParaRPr>
          </a:p>
        </p:txBody>
      </p:sp>
      <p:sp>
        <p:nvSpPr>
          <p:cNvPr id="13" name="TextBox 12"/>
          <p:cNvSpPr txBox="1"/>
          <p:nvPr/>
        </p:nvSpPr>
        <p:spPr>
          <a:xfrm>
            <a:off x="3284021" y="5698461"/>
            <a:ext cx="1639189"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FRICTION</a:t>
            </a:r>
            <a:endParaRPr lang="en-US" sz="2400" b="1" dirty="0">
              <a:solidFill>
                <a:srgbClr val="FF0000"/>
              </a:solidFill>
              <a:latin typeface="Chalkboard SE Bold"/>
              <a:cs typeface="Chalkboard SE Bold"/>
            </a:endParaRPr>
          </a:p>
        </p:txBody>
      </p:sp>
    </p:spTree>
    <p:extLst>
      <p:ext uri="{BB962C8B-B14F-4D97-AF65-F5344CB8AC3E}">
        <p14:creationId xmlns:p14="http://schemas.microsoft.com/office/powerpoint/2010/main" val="1625516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p:cTn id="52"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p:cTn id="61"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63"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nodeType="clickEffect">
                                  <p:stCondLst>
                                    <p:cond delay="0"/>
                                  </p:stCondLst>
                                  <p:iterate type="lt">
                                    <p:tmPct val="10000"/>
                                  </p:iterate>
                                  <p:childTnLst>
                                    <p:set>
                                      <p:cBhvr>
                                        <p:cTn id="78" dur="1" fill="hold">
                                          <p:stCondLst>
                                            <p:cond delay="0"/>
                                          </p:stCondLst>
                                        </p:cTn>
                                        <p:tgtEl>
                                          <p:spTgt spid="11">
                                            <p:txEl>
                                              <p:pRg st="0" end="0"/>
                                            </p:txEl>
                                          </p:spTgt>
                                        </p:tgtEl>
                                        <p:attrNameLst>
                                          <p:attrName>style.visibility</p:attrName>
                                        </p:attrNameLst>
                                      </p:cBhvr>
                                      <p:to>
                                        <p:strVal val="visible"/>
                                      </p:to>
                                    </p:set>
                                    <p:anim calcmode="lin" valueType="num">
                                      <p:cBhvr>
                                        <p:cTn id="79" dur="50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81" dur="50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2"/>
                                        </p:tgtEl>
                                        <p:attrNameLst>
                                          <p:attrName>ppt_y</p:attrName>
                                        </p:attrNameLst>
                                      </p:cBhvr>
                                      <p:tavLst>
                                        <p:tav tm="0">
                                          <p:val>
                                            <p:strVal val="#ppt_y"/>
                                          </p:val>
                                        </p:tav>
                                        <p:tav tm="100000">
                                          <p:val>
                                            <p:strVal val="#ppt_y"/>
                                          </p:val>
                                        </p:tav>
                                      </p:tavLst>
                                    </p:anim>
                                    <p:anim calcmode="lin" valueType="num">
                                      <p:cBhvr>
                                        <p:cTn id="9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41" presetClass="entr" presetSubtype="0" fill="hold" grpId="0" nodeType="clickEffect">
                                  <p:stCondLst>
                                    <p:cond delay="0"/>
                                  </p:stCondLst>
                                  <p:iterate type="lt">
                                    <p:tmPct val="10000"/>
                                  </p:iterate>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13"/>
                                        </p:tgtEl>
                                        <p:attrNameLst>
                                          <p:attrName>ppt_y</p:attrName>
                                        </p:attrNameLst>
                                      </p:cBhvr>
                                      <p:tavLst>
                                        <p:tav tm="0">
                                          <p:val>
                                            <p:strVal val="#ppt_y"/>
                                          </p:val>
                                        </p:tav>
                                        <p:tav tm="100000">
                                          <p:val>
                                            <p:strVal val="#ppt_y"/>
                                          </p:val>
                                        </p:tav>
                                      </p:tavLst>
                                    </p:anim>
                                    <p:anim calcmode="lin" valueType="num">
                                      <p:cBhvr>
                                        <p:cTn id="9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10"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b="1" dirty="0">
                <a:latin typeface="Chalkboard SE Bold"/>
                <a:cs typeface="Chalkboard SE Bold"/>
              </a:rPr>
              <a:t>The movement of the very ______________ layer of the sea pulls on the water just beneath, which then in turn starts the layer _____________ it moving. Energy from the wind is quickly dissipated, so wind-driven currents _____________ down with ______________, and finally die out within a few hundred meters of the surface.</a:t>
            </a:r>
          </a:p>
          <a:p>
            <a:r>
              <a:rPr lang="en-US" b="1" dirty="0">
                <a:latin typeface="Chalkboard SE Bold"/>
                <a:cs typeface="Chalkboard SE Bold"/>
              </a:rPr>
              <a:t>Surface currents are also triggered by </a:t>
            </a:r>
            <a:r>
              <a:rPr lang="en-US" b="1" dirty="0" smtClean="0">
                <a:latin typeface="Chalkboard SE Bold"/>
                <a:cs typeface="Chalkboard SE Bold"/>
              </a:rPr>
              <a:t>___________. </a:t>
            </a:r>
            <a:r>
              <a:rPr lang="en-US" b="1" dirty="0">
                <a:latin typeface="Chalkboard SE Bold"/>
                <a:cs typeface="Chalkboard SE Bold"/>
              </a:rPr>
              <a:t>The top of the sea is not flat but has broad _________________ and __________. Where currents converge or run into a continent, water ____________ up. The major ocean gyres circle around a low mound a meter or so high. And in summer, intense sunlight can _____________ and expand seawater, __________________ the surface by several centimeters in the tropics</a:t>
            </a:r>
            <a:r>
              <a:rPr lang="en-US" b="1" dirty="0" smtClean="0">
                <a:latin typeface="Chalkboard SE Bold"/>
                <a:cs typeface="Chalkboard SE Bold"/>
              </a:rPr>
              <a:t>.</a:t>
            </a:r>
            <a:endParaRPr lang="en-US" b="1" dirty="0">
              <a:latin typeface="Chalkboard SE Bold"/>
              <a:cs typeface="Chalkboard SE Bold"/>
            </a:endParaRPr>
          </a:p>
        </p:txBody>
      </p:sp>
      <p:sp>
        <p:nvSpPr>
          <p:cNvPr id="2" name="TextBox 1"/>
          <p:cNvSpPr txBox="1"/>
          <p:nvPr/>
        </p:nvSpPr>
        <p:spPr>
          <a:xfrm>
            <a:off x="5207000" y="0"/>
            <a:ext cx="1659429"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TOPMOST</a:t>
            </a:r>
            <a:endParaRPr lang="en-US" sz="2400" b="1" dirty="0">
              <a:solidFill>
                <a:srgbClr val="FF0000"/>
              </a:solidFill>
              <a:latin typeface="Chalkboard SE Bold"/>
              <a:cs typeface="Chalkboard SE Bold"/>
            </a:endParaRPr>
          </a:p>
        </p:txBody>
      </p:sp>
      <p:sp>
        <p:nvSpPr>
          <p:cNvPr id="4" name="TextBox 3"/>
          <p:cNvSpPr txBox="1"/>
          <p:nvPr/>
        </p:nvSpPr>
        <p:spPr>
          <a:xfrm>
            <a:off x="3725333" y="1524000"/>
            <a:ext cx="1069524"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SLOW</a:t>
            </a:r>
            <a:endParaRPr lang="en-US" sz="2400" b="1" dirty="0">
              <a:solidFill>
                <a:srgbClr val="FF0000"/>
              </a:solidFill>
              <a:latin typeface="Chalkboard SE Bold"/>
              <a:cs typeface="Chalkboard SE Bold"/>
            </a:endParaRPr>
          </a:p>
        </p:txBody>
      </p:sp>
      <p:sp>
        <p:nvSpPr>
          <p:cNvPr id="5" name="TextBox 4"/>
          <p:cNvSpPr txBox="1"/>
          <p:nvPr/>
        </p:nvSpPr>
        <p:spPr>
          <a:xfrm>
            <a:off x="4413250" y="772583"/>
            <a:ext cx="117940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UNDER</a:t>
            </a:r>
            <a:endParaRPr lang="en-US" sz="2400" b="1" dirty="0">
              <a:solidFill>
                <a:srgbClr val="FF0000"/>
              </a:solidFill>
              <a:latin typeface="Chalkboard SE Bold"/>
              <a:cs typeface="Chalkboard SE Bold"/>
            </a:endParaRPr>
          </a:p>
        </p:txBody>
      </p:sp>
      <p:sp>
        <p:nvSpPr>
          <p:cNvPr id="6" name="TextBox 5"/>
          <p:cNvSpPr txBox="1"/>
          <p:nvPr/>
        </p:nvSpPr>
        <p:spPr>
          <a:xfrm>
            <a:off x="1449917" y="1894417"/>
            <a:ext cx="1127711"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DEPTH</a:t>
            </a:r>
            <a:endParaRPr lang="en-US" sz="2400" b="1" dirty="0">
              <a:solidFill>
                <a:srgbClr val="FF0000"/>
              </a:solidFill>
              <a:latin typeface="Chalkboard SE Bold"/>
              <a:cs typeface="Chalkboard SE Bold"/>
            </a:endParaRPr>
          </a:p>
        </p:txBody>
      </p:sp>
      <p:sp>
        <p:nvSpPr>
          <p:cNvPr id="7" name="TextBox 6"/>
          <p:cNvSpPr txBox="1"/>
          <p:nvPr/>
        </p:nvSpPr>
        <p:spPr>
          <a:xfrm>
            <a:off x="6866429" y="2804583"/>
            <a:ext cx="1538526"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GRAVITY</a:t>
            </a:r>
            <a:endParaRPr lang="en-US" sz="2400" b="1" dirty="0">
              <a:solidFill>
                <a:srgbClr val="FF0000"/>
              </a:solidFill>
              <a:latin typeface="Chalkboard SE Bold"/>
              <a:cs typeface="Chalkboard SE Bold"/>
            </a:endParaRPr>
          </a:p>
        </p:txBody>
      </p:sp>
      <p:sp>
        <p:nvSpPr>
          <p:cNvPr id="8" name="TextBox 7"/>
          <p:cNvSpPr txBox="1"/>
          <p:nvPr/>
        </p:nvSpPr>
        <p:spPr>
          <a:xfrm>
            <a:off x="1270000" y="3537750"/>
            <a:ext cx="1046432"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HILLS</a:t>
            </a:r>
            <a:endParaRPr lang="en-US" sz="2400" b="1" dirty="0">
              <a:solidFill>
                <a:srgbClr val="FF0000"/>
              </a:solidFill>
              <a:latin typeface="Chalkboard SE Bold"/>
              <a:cs typeface="Chalkboard SE Bold"/>
            </a:endParaRPr>
          </a:p>
        </p:txBody>
      </p:sp>
      <p:sp>
        <p:nvSpPr>
          <p:cNvPr id="9" name="TextBox 8"/>
          <p:cNvSpPr txBox="1"/>
          <p:nvPr/>
        </p:nvSpPr>
        <p:spPr>
          <a:xfrm>
            <a:off x="5207000" y="3632999"/>
            <a:ext cx="1458605"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VALLEYS</a:t>
            </a:r>
            <a:endParaRPr lang="en-US" sz="2400" b="1" dirty="0">
              <a:solidFill>
                <a:srgbClr val="FF0000"/>
              </a:solidFill>
              <a:latin typeface="Chalkboard SE Bold"/>
              <a:cs typeface="Chalkboard SE Bold"/>
            </a:endParaRPr>
          </a:p>
        </p:txBody>
      </p:sp>
      <p:sp>
        <p:nvSpPr>
          <p:cNvPr id="10" name="TextBox 9"/>
          <p:cNvSpPr txBox="1"/>
          <p:nvPr/>
        </p:nvSpPr>
        <p:spPr>
          <a:xfrm>
            <a:off x="4161998" y="5037667"/>
            <a:ext cx="941283"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HEAT</a:t>
            </a:r>
            <a:endParaRPr lang="en-US" sz="2400" b="1" dirty="0">
              <a:solidFill>
                <a:srgbClr val="FF0000"/>
              </a:solidFill>
              <a:latin typeface="Chalkboard SE Bold"/>
              <a:cs typeface="Chalkboard SE Bold"/>
            </a:endParaRPr>
          </a:p>
        </p:txBody>
      </p:sp>
      <p:sp>
        <p:nvSpPr>
          <p:cNvPr id="11" name="TextBox 10"/>
          <p:cNvSpPr txBox="1"/>
          <p:nvPr/>
        </p:nvSpPr>
        <p:spPr>
          <a:xfrm>
            <a:off x="1274424" y="4296833"/>
            <a:ext cx="1042008"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PILES</a:t>
            </a:r>
            <a:endParaRPr lang="en-US" sz="2400" b="1" dirty="0">
              <a:solidFill>
                <a:srgbClr val="FF0000"/>
              </a:solidFill>
              <a:latin typeface="Chalkboard SE Bold"/>
              <a:cs typeface="Chalkboard SE Bold"/>
            </a:endParaRPr>
          </a:p>
        </p:txBody>
      </p:sp>
      <p:sp>
        <p:nvSpPr>
          <p:cNvPr id="12" name="TextBox 11"/>
          <p:cNvSpPr txBox="1"/>
          <p:nvPr/>
        </p:nvSpPr>
        <p:spPr>
          <a:xfrm>
            <a:off x="2930156" y="5418667"/>
            <a:ext cx="1483094" cy="461665"/>
          </a:xfrm>
          <a:prstGeom prst="rect">
            <a:avLst/>
          </a:prstGeom>
          <a:noFill/>
        </p:spPr>
        <p:txBody>
          <a:bodyPr wrap="none" rtlCol="0">
            <a:spAutoFit/>
          </a:bodyPr>
          <a:lstStyle/>
          <a:p>
            <a:r>
              <a:rPr lang="en-US" sz="2400" b="1" dirty="0" smtClean="0">
                <a:solidFill>
                  <a:srgbClr val="FF0000"/>
                </a:solidFill>
                <a:latin typeface="Chalkboard SE Bold"/>
                <a:cs typeface="Chalkboard SE Bold"/>
              </a:rPr>
              <a:t>RAISING</a:t>
            </a:r>
            <a:endParaRPr lang="en-US" sz="2400" b="1" dirty="0">
              <a:solidFill>
                <a:srgbClr val="FF0000"/>
              </a:solidFill>
              <a:latin typeface="Chalkboard SE Bold"/>
              <a:cs typeface="Chalkboard SE Bold"/>
            </a:endParaRPr>
          </a:p>
        </p:txBody>
      </p:sp>
    </p:spTree>
    <p:extLst>
      <p:ext uri="{BB962C8B-B14F-4D97-AF65-F5344CB8AC3E}">
        <p14:creationId xmlns:p14="http://schemas.microsoft.com/office/powerpoint/2010/main" val="355138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p:cTn id="16"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1"/>
                                        </p:tgtEl>
                                        <p:attrNameLst>
                                          <p:attrName>style.visibility</p:attrName>
                                        </p:attrNameLst>
                                      </p:cBhvr>
                                      <p:to>
                                        <p:strVal val="visible"/>
                                      </p:to>
                                    </p:set>
                                    <p:anim calcmode="lin" valueType="num">
                                      <p:cBhvr>
                                        <p:cTn id="70"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1"/>
                                        </p:tgtEl>
                                        <p:attrNameLst>
                                          <p:attrName>ppt_y</p:attrName>
                                        </p:attrNameLst>
                                      </p:cBhvr>
                                      <p:tavLst>
                                        <p:tav tm="0">
                                          <p:val>
                                            <p:strVal val="#ppt_y"/>
                                          </p:val>
                                        </p:tav>
                                        <p:tav tm="100000">
                                          <p:val>
                                            <p:strVal val="#ppt_y"/>
                                          </p:val>
                                        </p:tav>
                                      </p:tavLst>
                                    </p:anim>
                                    <p:anim calcmode="lin" valueType="num">
                                      <p:cBhvr>
                                        <p:cTn id="72"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0"/>
                                        </p:tgtEl>
                                        <p:attrNameLst>
                                          <p:attrName>ppt_y</p:attrName>
                                        </p:attrNameLst>
                                      </p:cBhvr>
                                      <p:tavLst>
                                        <p:tav tm="0">
                                          <p:val>
                                            <p:strVal val="#ppt_y"/>
                                          </p:val>
                                        </p:tav>
                                        <p:tav tm="100000">
                                          <p:val>
                                            <p:strVal val="#ppt_y"/>
                                          </p:val>
                                        </p:tav>
                                      </p:tavLst>
                                    </p:anim>
                                    <p:anim calcmode="lin" valueType="num">
                                      <p:cBhvr>
                                        <p:cTn id="81"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2"/>
                                        </p:tgtEl>
                                        <p:attrNameLst>
                                          <p:attrName>ppt_y</p:attrName>
                                        </p:attrNameLst>
                                      </p:cBhvr>
                                      <p:tavLst>
                                        <p:tav tm="0">
                                          <p:val>
                                            <p:strVal val="#ppt_y"/>
                                          </p:val>
                                        </p:tav>
                                        <p:tav tm="100000">
                                          <p:val>
                                            <p:strVal val="#ppt_y"/>
                                          </p:val>
                                        </p:tav>
                                      </p:tavLst>
                                    </p:anim>
                                    <p:anim calcmode="lin" valueType="num">
                                      <p:cBhvr>
                                        <p:cTn id="9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Currents run down these gentle slopes under the pull of _______________. _______________ and _______________ start water moving, but the currents that form don't flow parallel to the wind or straight down the steepest surface. Instead, the currents move at an _______________ to the force that generates them–a phenomenon called the _________________ ______________.</a:t>
            </a:r>
          </a:p>
          <a:p>
            <a:r>
              <a:rPr lang="en-US" sz="2800" b="1" dirty="0">
                <a:latin typeface="Chalkboard SE Bold"/>
                <a:cs typeface="Chalkboard SE Bold"/>
              </a:rPr>
              <a:t>The </a:t>
            </a:r>
            <a:r>
              <a:rPr lang="en-US" sz="2800" b="1" dirty="0" err="1">
                <a:latin typeface="Chalkboard SE Bold"/>
                <a:cs typeface="Chalkboard SE Bold"/>
              </a:rPr>
              <a:t>Coriolis</a:t>
            </a:r>
            <a:r>
              <a:rPr lang="en-US" sz="2800" b="1" dirty="0">
                <a:latin typeface="Chalkboard SE Bold"/>
                <a:cs typeface="Chalkboard SE Bold"/>
              </a:rPr>
              <a:t> Effect occurs because the earth's surface ________________ faster at the equator than at the poles. It influences the paths of moving objects that are only loosely in contact with the ground, from ____________ to </a:t>
            </a:r>
            <a:r>
              <a:rPr lang="en-US" sz="2800" b="1" dirty="0" smtClean="0">
                <a:latin typeface="Chalkboard SE Bold"/>
                <a:cs typeface="Chalkboard SE Bold"/>
              </a:rPr>
              <a:t>____________ </a:t>
            </a:r>
            <a:r>
              <a:rPr lang="en-US" sz="2800" b="1" dirty="0">
                <a:latin typeface="Chalkboard SE Bold"/>
                <a:cs typeface="Chalkboard SE Bold"/>
              </a:rPr>
              <a:t>to </a:t>
            </a:r>
            <a:r>
              <a:rPr lang="en-US" sz="2800" b="1" dirty="0" smtClean="0">
                <a:latin typeface="Chalkboard SE Bold"/>
                <a:cs typeface="Chalkboard SE Bold"/>
              </a:rPr>
              <a:t>_________________. </a:t>
            </a:r>
            <a:endParaRPr lang="en-US" sz="2800" b="1" dirty="0">
              <a:latin typeface="Chalkboard SE Bold"/>
              <a:cs typeface="Chalkboard SE Bold"/>
            </a:endParaRPr>
          </a:p>
        </p:txBody>
      </p:sp>
      <p:sp>
        <p:nvSpPr>
          <p:cNvPr id="2" name="TextBox 1"/>
          <p:cNvSpPr txBox="1"/>
          <p:nvPr/>
        </p:nvSpPr>
        <p:spPr>
          <a:xfrm>
            <a:off x="2858645" y="411385"/>
            <a:ext cx="151836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gravity</a:t>
            </a:r>
            <a:endParaRPr lang="en-US" sz="3200" b="1" dirty="0">
              <a:solidFill>
                <a:srgbClr val="FF0000"/>
              </a:solidFill>
              <a:latin typeface="Chalkboard SE Bold"/>
              <a:cs typeface="Chalkboard SE Bold"/>
            </a:endParaRPr>
          </a:p>
        </p:txBody>
      </p:sp>
      <p:sp>
        <p:nvSpPr>
          <p:cNvPr id="4" name="TextBox 3"/>
          <p:cNvSpPr txBox="1"/>
          <p:nvPr/>
        </p:nvSpPr>
        <p:spPr>
          <a:xfrm>
            <a:off x="1270057" y="930179"/>
            <a:ext cx="1380389"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Winds</a:t>
            </a:r>
            <a:endParaRPr lang="en-US" sz="3200" b="1" dirty="0">
              <a:solidFill>
                <a:srgbClr val="FF0000"/>
              </a:solidFill>
              <a:latin typeface="Chalkboard SE Bold"/>
              <a:cs typeface="Chalkboard SE Bold"/>
            </a:endParaRPr>
          </a:p>
        </p:txBody>
      </p:sp>
      <p:sp>
        <p:nvSpPr>
          <p:cNvPr id="5" name="TextBox 4"/>
          <p:cNvSpPr txBox="1"/>
          <p:nvPr/>
        </p:nvSpPr>
        <p:spPr>
          <a:xfrm>
            <a:off x="6141694" y="930179"/>
            <a:ext cx="151836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gravity</a:t>
            </a:r>
            <a:endParaRPr lang="en-US" sz="3200" b="1" dirty="0">
              <a:solidFill>
                <a:srgbClr val="FF0000"/>
              </a:solidFill>
              <a:latin typeface="Chalkboard SE Bold"/>
              <a:cs typeface="Chalkboard SE Bold"/>
            </a:endParaRPr>
          </a:p>
        </p:txBody>
      </p:sp>
      <p:sp>
        <p:nvSpPr>
          <p:cNvPr id="6" name="TextBox 5"/>
          <p:cNvSpPr txBox="1"/>
          <p:nvPr/>
        </p:nvSpPr>
        <p:spPr>
          <a:xfrm>
            <a:off x="2512265" y="2606287"/>
            <a:ext cx="121058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angle</a:t>
            </a:r>
            <a:endParaRPr lang="en-US" sz="3200" b="1" dirty="0">
              <a:solidFill>
                <a:srgbClr val="FF0000"/>
              </a:solidFill>
              <a:latin typeface="Chalkboard SE Bold"/>
              <a:cs typeface="Chalkboard SE Bold"/>
            </a:endParaRPr>
          </a:p>
        </p:txBody>
      </p:sp>
      <p:sp>
        <p:nvSpPr>
          <p:cNvPr id="7" name="TextBox 6"/>
          <p:cNvSpPr txBox="1"/>
          <p:nvPr/>
        </p:nvSpPr>
        <p:spPr>
          <a:xfrm>
            <a:off x="1847356" y="3430060"/>
            <a:ext cx="1581709" cy="584776"/>
          </a:xfrm>
          <a:prstGeom prst="rect">
            <a:avLst/>
          </a:prstGeom>
          <a:noFill/>
        </p:spPr>
        <p:txBody>
          <a:bodyPr wrap="none" rtlCol="0">
            <a:spAutoFit/>
          </a:bodyPr>
          <a:lstStyle/>
          <a:p>
            <a:r>
              <a:rPr lang="en-US" sz="3200" b="1" dirty="0" err="1" smtClean="0">
                <a:solidFill>
                  <a:srgbClr val="FF0000"/>
                </a:solidFill>
                <a:latin typeface="Chalkboard SE Bold"/>
                <a:cs typeface="Chalkboard SE Bold"/>
              </a:rPr>
              <a:t>Coriolis</a:t>
            </a:r>
            <a:endParaRPr lang="en-US" sz="3200" b="1" dirty="0">
              <a:solidFill>
                <a:srgbClr val="FF0000"/>
              </a:solidFill>
              <a:latin typeface="Chalkboard SE Bold"/>
              <a:cs typeface="Chalkboard SE Bold"/>
            </a:endParaRPr>
          </a:p>
        </p:txBody>
      </p:sp>
      <p:sp>
        <p:nvSpPr>
          <p:cNvPr id="8" name="TextBox 7"/>
          <p:cNvSpPr txBox="1"/>
          <p:nvPr/>
        </p:nvSpPr>
        <p:spPr>
          <a:xfrm>
            <a:off x="5822470" y="3413565"/>
            <a:ext cx="139443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Effect</a:t>
            </a:r>
            <a:endParaRPr lang="en-US" sz="3200" b="1" dirty="0">
              <a:solidFill>
                <a:srgbClr val="FF0000"/>
              </a:solidFill>
              <a:latin typeface="Chalkboard SE Bold"/>
              <a:cs typeface="Chalkboard SE Bold"/>
            </a:endParaRPr>
          </a:p>
        </p:txBody>
      </p:sp>
      <p:sp>
        <p:nvSpPr>
          <p:cNvPr id="9" name="TextBox 8"/>
          <p:cNvSpPr txBox="1"/>
          <p:nvPr/>
        </p:nvSpPr>
        <p:spPr>
          <a:xfrm>
            <a:off x="2915527" y="4503269"/>
            <a:ext cx="1504629"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rotate</a:t>
            </a:r>
            <a:r>
              <a:rPr lang="en-US" sz="3200" dirty="0" smtClean="0">
                <a:solidFill>
                  <a:srgbClr val="FF0000"/>
                </a:solidFill>
                <a:latin typeface="Chalkboard SE Bold"/>
                <a:cs typeface="Chalkboard SE Bold"/>
              </a:rPr>
              <a:t>s</a:t>
            </a:r>
            <a:endParaRPr lang="en-US" sz="3200" dirty="0">
              <a:solidFill>
                <a:srgbClr val="FF0000"/>
              </a:solidFill>
              <a:latin typeface="Chalkboard SE Bold"/>
              <a:cs typeface="Chalkboard SE Bold"/>
            </a:endParaRPr>
          </a:p>
        </p:txBody>
      </p:sp>
      <p:sp>
        <p:nvSpPr>
          <p:cNvPr id="10" name="TextBox 9"/>
          <p:cNvSpPr txBox="1"/>
          <p:nvPr/>
        </p:nvSpPr>
        <p:spPr>
          <a:xfrm>
            <a:off x="6270053" y="5772419"/>
            <a:ext cx="181976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currents</a:t>
            </a:r>
            <a:endParaRPr lang="en-US" sz="3200" b="1" dirty="0">
              <a:solidFill>
                <a:srgbClr val="FF0000"/>
              </a:solidFill>
              <a:latin typeface="Chalkboard SE Bold"/>
              <a:cs typeface="Chalkboard SE Bold"/>
            </a:endParaRPr>
          </a:p>
        </p:txBody>
      </p:sp>
      <p:sp>
        <p:nvSpPr>
          <p:cNvPr id="11" name="TextBox 10"/>
          <p:cNvSpPr txBox="1"/>
          <p:nvPr/>
        </p:nvSpPr>
        <p:spPr>
          <a:xfrm>
            <a:off x="1517471" y="6246664"/>
            <a:ext cx="128607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winds</a:t>
            </a:r>
            <a:endParaRPr lang="en-US" sz="3200" b="1" dirty="0">
              <a:solidFill>
                <a:srgbClr val="FF0000"/>
              </a:solidFill>
              <a:latin typeface="Chalkboard SE Bold"/>
              <a:cs typeface="Chalkboard SE Bold"/>
            </a:endParaRPr>
          </a:p>
        </p:txBody>
      </p:sp>
      <p:sp>
        <p:nvSpPr>
          <p:cNvPr id="12" name="TextBox 11"/>
          <p:cNvSpPr txBox="1"/>
          <p:nvPr/>
        </p:nvSpPr>
        <p:spPr>
          <a:xfrm>
            <a:off x="5344137" y="6273224"/>
            <a:ext cx="193040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airplanes</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3129119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p:cTn id="61"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63"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0"/>
                                        </p:tgtEl>
                                        <p:attrNameLst>
                                          <p:attrName>ppt_y</p:attrName>
                                        </p:attrNameLst>
                                      </p:cBhvr>
                                      <p:tavLst>
                                        <p:tav tm="0">
                                          <p:val>
                                            <p:strVal val="#ppt_y"/>
                                          </p:val>
                                        </p:tav>
                                        <p:tav tm="100000">
                                          <p:val>
                                            <p:strVal val="#ppt_y"/>
                                          </p:val>
                                        </p:tav>
                                      </p:tavLst>
                                    </p:anim>
                                    <p:anim calcmode="lin" valueType="num">
                                      <p:cBhvr>
                                        <p:cTn id="7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gtEl>
                                        <p:attrNameLst>
                                          <p:attrName>ppt_y</p:attrName>
                                        </p:attrNameLst>
                                      </p:cBhvr>
                                      <p:tavLst>
                                        <p:tav tm="0">
                                          <p:val>
                                            <p:strVal val="#ppt_y"/>
                                          </p:val>
                                        </p:tav>
                                        <p:tav tm="100000">
                                          <p:val>
                                            <p:strVal val="#ppt_y"/>
                                          </p:val>
                                        </p:tav>
                                      </p:tavLst>
                                    </p:anim>
                                    <p:anim calcmode="lin" valueType="num">
                                      <p:cBhvr>
                                        <p:cTn id="8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2"/>
                                        </p:tgtEl>
                                        <p:attrNameLst>
                                          <p:attrName>ppt_y</p:attrName>
                                        </p:attrNameLst>
                                      </p:cBhvr>
                                      <p:tavLst>
                                        <p:tav tm="0">
                                          <p:val>
                                            <p:strVal val="#ppt_y"/>
                                          </p:val>
                                        </p:tav>
                                        <p:tav tm="100000">
                                          <p:val>
                                            <p:strVal val="#ppt_y"/>
                                          </p:val>
                                        </p:tav>
                                      </p:tavLst>
                                    </p:anim>
                                    <p:anim calcmode="lin" valueType="num">
                                      <p:cBhvr>
                                        <p:cTn id="9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r>
              <a:rPr lang="en-US" sz="2800" b="1" dirty="0">
                <a:latin typeface="Chalkboard SE Bold"/>
                <a:cs typeface="Chalkboard SE Bold"/>
              </a:rPr>
              <a:t>When objects move towards </a:t>
            </a:r>
            <a:r>
              <a:rPr lang="en-US" sz="2800" b="1" dirty="0" smtClean="0">
                <a:latin typeface="Chalkboard SE Bold"/>
                <a:cs typeface="Chalkboard SE Bold"/>
              </a:rPr>
              <a:t>_____________, </a:t>
            </a:r>
            <a:r>
              <a:rPr lang="en-US" sz="2800" b="1" dirty="0">
                <a:latin typeface="Chalkboard SE Bold"/>
                <a:cs typeface="Chalkboard SE Bold"/>
              </a:rPr>
              <a:t>slower moving latitudes, they outpace the rotation of the surface, and seem to veer toward the ______. (If this plane left Miami heading straight at Chicago, it would miss its target unless it corrects for the </a:t>
            </a:r>
            <a:r>
              <a:rPr lang="en-US" sz="2800" b="1" dirty="0" err="1">
                <a:latin typeface="Chalkboard SE Bold"/>
                <a:cs typeface="Chalkboard SE Bold"/>
              </a:rPr>
              <a:t>Coriolis</a:t>
            </a:r>
            <a:r>
              <a:rPr lang="en-US" sz="2800" b="1" dirty="0">
                <a:latin typeface="Chalkboard SE Bold"/>
                <a:cs typeface="Chalkboard SE Bold"/>
              </a:rPr>
              <a:t> Effect.) </a:t>
            </a:r>
          </a:p>
          <a:p>
            <a:r>
              <a:rPr lang="en-US" sz="2800" b="1" dirty="0">
                <a:latin typeface="Chalkboard SE Bold"/>
                <a:cs typeface="Chalkboard SE Bold"/>
              </a:rPr>
              <a:t>When objects move toward </a:t>
            </a:r>
            <a:r>
              <a:rPr lang="en-US" sz="2800" b="1" dirty="0" smtClean="0">
                <a:latin typeface="Chalkboard SE Bold"/>
                <a:cs typeface="Chalkboard SE Bold"/>
              </a:rPr>
              <a:t>______________, </a:t>
            </a:r>
            <a:r>
              <a:rPr lang="en-US" sz="2800" b="1" dirty="0">
                <a:latin typeface="Chalkboard SE Bold"/>
                <a:cs typeface="Chalkboard SE Bold"/>
              </a:rPr>
              <a:t>faster moving latitudes, they lag behind the rotation of the surface. (This plane from Valparaiso veers toward the west and misses its destination of Santa Cruz by not adjusting for the </a:t>
            </a:r>
            <a:r>
              <a:rPr lang="en-US" sz="2800" b="1" dirty="0" err="1">
                <a:latin typeface="Chalkboard SE Bold"/>
                <a:cs typeface="Chalkboard SE Bold"/>
              </a:rPr>
              <a:t>Coriolis</a:t>
            </a:r>
            <a:r>
              <a:rPr lang="en-US" sz="2800" b="1" dirty="0">
                <a:latin typeface="Chalkboard SE Bold"/>
                <a:cs typeface="Chalkboard SE Bold"/>
              </a:rPr>
              <a:t> Effect.) The </a:t>
            </a:r>
            <a:r>
              <a:rPr lang="en-US" sz="2800" b="1" dirty="0" err="1">
                <a:latin typeface="Chalkboard SE Bold"/>
                <a:cs typeface="Chalkboard SE Bold"/>
              </a:rPr>
              <a:t>Coriolis</a:t>
            </a:r>
            <a:r>
              <a:rPr lang="en-US" sz="2800" b="1" dirty="0">
                <a:latin typeface="Chalkboard SE Bold"/>
                <a:cs typeface="Chalkboard SE Bold"/>
              </a:rPr>
              <a:t> deflection is to the ____________ in the </a:t>
            </a:r>
            <a:r>
              <a:rPr lang="en-US" sz="2800" b="1" dirty="0" smtClean="0">
                <a:latin typeface="Chalkboard SE Bold"/>
                <a:cs typeface="Chalkboard SE Bold"/>
              </a:rPr>
              <a:t>______________ </a:t>
            </a:r>
            <a:r>
              <a:rPr lang="en-US" sz="2800" b="1" dirty="0">
                <a:latin typeface="Chalkboard SE Bold"/>
                <a:cs typeface="Chalkboard SE Bold"/>
              </a:rPr>
              <a:t>hemisphere, and to the ______________ in the _____________________ hemisphere</a:t>
            </a:r>
            <a:r>
              <a:rPr lang="en-US" sz="2800" b="1" dirty="0" smtClean="0">
                <a:latin typeface="Chalkboard SE Bold"/>
                <a:cs typeface="Chalkboard SE Bold"/>
              </a:rPr>
              <a:t>.</a:t>
            </a:r>
            <a:endParaRPr lang="en-US" sz="2800" b="1" dirty="0">
              <a:latin typeface="Chalkboard SE Bold"/>
              <a:cs typeface="Chalkboard SE Bold"/>
            </a:endParaRPr>
          </a:p>
        </p:txBody>
      </p:sp>
      <p:sp>
        <p:nvSpPr>
          <p:cNvPr id="2" name="TextBox 1"/>
          <p:cNvSpPr txBox="1"/>
          <p:nvPr/>
        </p:nvSpPr>
        <p:spPr>
          <a:xfrm>
            <a:off x="6333792" y="2759018"/>
            <a:ext cx="126188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lower</a:t>
            </a:r>
            <a:endParaRPr lang="en-US" sz="3200" b="1" dirty="0">
              <a:solidFill>
                <a:srgbClr val="FF0000"/>
              </a:solidFill>
              <a:latin typeface="Chalkboard SE Bold"/>
              <a:cs typeface="Chalkboard SE Bold"/>
            </a:endParaRPr>
          </a:p>
        </p:txBody>
      </p:sp>
      <p:sp>
        <p:nvSpPr>
          <p:cNvPr id="4" name="TextBox 3"/>
          <p:cNvSpPr txBox="1"/>
          <p:nvPr/>
        </p:nvSpPr>
        <p:spPr>
          <a:xfrm>
            <a:off x="1352529" y="1319639"/>
            <a:ext cx="100675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east</a:t>
            </a:r>
            <a:endParaRPr lang="en-US" sz="3200" b="1" dirty="0">
              <a:solidFill>
                <a:srgbClr val="FF0000"/>
              </a:solidFill>
              <a:latin typeface="Chalkboard SE Bold"/>
              <a:cs typeface="Chalkboard SE Bold"/>
            </a:endParaRPr>
          </a:p>
        </p:txBody>
      </p:sp>
      <p:sp>
        <p:nvSpPr>
          <p:cNvPr id="5" name="TextBox 4"/>
          <p:cNvSpPr txBox="1"/>
          <p:nvPr/>
        </p:nvSpPr>
        <p:spPr>
          <a:xfrm>
            <a:off x="5987413" y="20767"/>
            <a:ext cx="1441420"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higher</a:t>
            </a:r>
            <a:endParaRPr lang="en-US" sz="3200" b="1" dirty="0">
              <a:solidFill>
                <a:srgbClr val="FF0000"/>
              </a:solidFill>
              <a:latin typeface="Chalkboard SE Bold"/>
              <a:cs typeface="Chalkboard SE Bold"/>
            </a:endParaRPr>
          </a:p>
        </p:txBody>
      </p:sp>
      <p:sp>
        <p:nvSpPr>
          <p:cNvPr id="6" name="TextBox 5"/>
          <p:cNvSpPr txBox="1"/>
          <p:nvPr/>
        </p:nvSpPr>
        <p:spPr>
          <a:xfrm>
            <a:off x="1863850" y="5343536"/>
            <a:ext cx="1141421"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right</a:t>
            </a:r>
            <a:endParaRPr lang="en-US" sz="3200" b="1" dirty="0">
              <a:solidFill>
                <a:srgbClr val="FF0000"/>
              </a:solidFill>
              <a:latin typeface="Chalkboard SE Bold"/>
              <a:cs typeface="Chalkboard SE Bold"/>
            </a:endParaRPr>
          </a:p>
        </p:txBody>
      </p:sp>
      <p:sp>
        <p:nvSpPr>
          <p:cNvPr id="7" name="TextBox 6"/>
          <p:cNvSpPr txBox="1"/>
          <p:nvPr/>
        </p:nvSpPr>
        <p:spPr>
          <a:xfrm>
            <a:off x="5805976" y="5360031"/>
            <a:ext cx="1896400"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northern</a:t>
            </a:r>
            <a:endParaRPr lang="en-US" sz="3200" b="1" dirty="0">
              <a:solidFill>
                <a:srgbClr val="FF0000"/>
              </a:solidFill>
              <a:latin typeface="Chalkboard SE Bold"/>
              <a:cs typeface="Chalkboard SE Bold"/>
            </a:endParaRPr>
          </a:p>
        </p:txBody>
      </p:sp>
      <p:sp>
        <p:nvSpPr>
          <p:cNvPr id="8" name="TextBox 7"/>
          <p:cNvSpPr txBox="1"/>
          <p:nvPr/>
        </p:nvSpPr>
        <p:spPr>
          <a:xfrm>
            <a:off x="5367215" y="5797141"/>
            <a:ext cx="87752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left</a:t>
            </a:r>
            <a:endParaRPr lang="en-US" sz="3200" b="1" dirty="0">
              <a:solidFill>
                <a:srgbClr val="FF0000"/>
              </a:solidFill>
              <a:latin typeface="Chalkboard SE Bold"/>
              <a:cs typeface="Chalkboard SE Bold"/>
            </a:endParaRPr>
          </a:p>
        </p:txBody>
      </p:sp>
      <p:sp>
        <p:nvSpPr>
          <p:cNvPr id="9" name="TextBox 8"/>
          <p:cNvSpPr txBox="1"/>
          <p:nvPr/>
        </p:nvSpPr>
        <p:spPr>
          <a:xfrm>
            <a:off x="2391666" y="6200909"/>
            <a:ext cx="1872367"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southern</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616063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
                                        </p:tgtEl>
                                        <p:attrNameLst>
                                          <p:attrName>ppt_y</p:attrName>
                                        </p:attrNameLst>
                                      </p:cBhvr>
                                      <p:tavLst>
                                        <p:tav tm="0">
                                          <p:val>
                                            <p:strVal val="#ppt_y"/>
                                          </p:val>
                                        </p:tav>
                                        <p:tav tm="100000">
                                          <p:val>
                                            <p:strVal val="#ppt_y"/>
                                          </p:val>
                                        </p:tav>
                                      </p:tavLst>
                                    </p:anim>
                                    <p:anim calcmode="lin" valueType="num">
                                      <p:cBhvr>
                                        <p:cTn id="2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74" y="103244"/>
            <a:ext cx="8941374" cy="6669579"/>
          </a:xfrm>
        </p:spPr>
        <p:txBody>
          <a:bodyPr>
            <a:noAutofit/>
          </a:bodyPr>
          <a:lstStyle/>
          <a:p>
            <a:pPr>
              <a:spcBef>
                <a:spcPts val="0"/>
              </a:spcBef>
            </a:pPr>
            <a:r>
              <a:rPr lang="en-US" sz="3200" b="1" dirty="0">
                <a:latin typeface="Chalkboard SE Bold"/>
                <a:cs typeface="Chalkboard SE Bold"/>
              </a:rPr>
              <a:t>The movements of currents are also constrained by the </a:t>
            </a:r>
            <a:r>
              <a:rPr lang="en-US" sz="3200" b="1" dirty="0" smtClean="0">
                <a:latin typeface="Chalkboard SE Bold"/>
                <a:cs typeface="Chalkboard SE Bold"/>
              </a:rPr>
              <a:t>_____ </a:t>
            </a:r>
            <a:r>
              <a:rPr lang="en-US" sz="3200" b="1" dirty="0">
                <a:latin typeface="Chalkboard SE Bold"/>
                <a:cs typeface="Chalkboard SE Bold"/>
              </a:rPr>
              <a:t>of the ocean basins. When a current runs into a continent, it must </a:t>
            </a:r>
            <a:r>
              <a:rPr lang="en-US" sz="3200" b="1" dirty="0" smtClean="0">
                <a:latin typeface="Chalkboard SE Bold"/>
                <a:cs typeface="Chalkboard SE Bold"/>
              </a:rPr>
              <a:t>_____ </a:t>
            </a:r>
            <a:r>
              <a:rPr lang="en-US" sz="3200" b="1" dirty="0">
                <a:latin typeface="Chalkboard SE Bold"/>
                <a:cs typeface="Chalkboard SE Bold"/>
              </a:rPr>
              <a:t>aside. The complex interplay between </a:t>
            </a:r>
            <a:r>
              <a:rPr lang="en-US" sz="3200" b="1" dirty="0" smtClean="0">
                <a:latin typeface="Chalkboard SE Bold"/>
                <a:cs typeface="Chalkboard SE Bold"/>
              </a:rPr>
              <a:t>____, </a:t>
            </a:r>
            <a:r>
              <a:rPr lang="en-US" sz="3200" b="1" dirty="0">
                <a:latin typeface="Chalkboard SE Bold"/>
                <a:cs typeface="Chalkboard SE Bold"/>
              </a:rPr>
              <a:t>gravity, </a:t>
            </a:r>
            <a:r>
              <a:rPr lang="en-US" sz="3200" b="1" dirty="0" smtClean="0">
                <a:latin typeface="Chalkboard SE Bold"/>
                <a:cs typeface="Chalkboard SE Bold"/>
              </a:rPr>
              <a:t>______ _____, </a:t>
            </a:r>
            <a:r>
              <a:rPr lang="en-US" sz="3200" b="1" dirty="0">
                <a:latin typeface="Chalkboard SE Bold"/>
                <a:cs typeface="Chalkboard SE Bold"/>
              </a:rPr>
              <a:t>and topography determines the </a:t>
            </a:r>
            <a:r>
              <a:rPr lang="en-US" sz="3200" b="1" dirty="0" smtClean="0">
                <a:latin typeface="Chalkboard SE Bold"/>
                <a:cs typeface="Chalkboard SE Bold"/>
              </a:rPr>
              <a:t>______, </a:t>
            </a:r>
            <a:r>
              <a:rPr lang="en-US" sz="3200" b="1" dirty="0">
                <a:latin typeface="Chalkboard SE Bold"/>
                <a:cs typeface="Chalkboard SE Bold"/>
              </a:rPr>
              <a:t>size, </a:t>
            </a:r>
            <a:r>
              <a:rPr lang="en-US" sz="3200" b="1" dirty="0" smtClean="0">
                <a:latin typeface="Chalkboard SE Bold"/>
                <a:cs typeface="Chalkboard SE Bold"/>
              </a:rPr>
              <a:t>______, </a:t>
            </a:r>
            <a:r>
              <a:rPr lang="en-US" sz="3200" b="1" dirty="0">
                <a:latin typeface="Chalkboard SE Bold"/>
                <a:cs typeface="Chalkboard SE Bold"/>
              </a:rPr>
              <a:t>and direction of the surface current gyres. (For example, consider this North Atlantic gyre. Like all the subtropical gyres, it is triggered by 2 of Earth's prevailing winds–the trade winds and the </a:t>
            </a:r>
            <a:r>
              <a:rPr lang="en-US" sz="3200" b="1" dirty="0" err="1">
                <a:latin typeface="Chalkboard SE Bold"/>
                <a:cs typeface="Chalkboard SE Bold"/>
              </a:rPr>
              <a:t>westerlies</a:t>
            </a:r>
            <a:r>
              <a:rPr lang="en-US" sz="3200" b="1" dirty="0">
                <a:latin typeface="Chalkboard SE Bold"/>
                <a:cs typeface="Chalkboard SE Bold"/>
              </a:rPr>
              <a:t>.</a:t>
            </a:r>
            <a:r>
              <a:rPr lang="en-US" sz="3200" b="1" dirty="0" smtClean="0">
                <a:latin typeface="Chalkboard SE Bold"/>
                <a:cs typeface="Chalkboard SE Bold"/>
              </a:rPr>
              <a:t>)</a:t>
            </a:r>
            <a:endParaRPr lang="en-US" sz="3200" b="1" dirty="0">
              <a:latin typeface="Chalkboard SE Bold"/>
              <a:cs typeface="Chalkboard SE Bold"/>
            </a:endParaRPr>
          </a:p>
        </p:txBody>
      </p:sp>
      <p:sp>
        <p:nvSpPr>
          <p:cNvPr id="2" name="TextBox 1"/>
          <p:cNvSpPr txBox="1"/>
          <p:nvPr/>
        </p:nvSpPr>
        <p:spPr>
          <a:xfrm>
            <a:off x="4518935" y="463502"/>
            <a:ext cx="128753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shape</a:t>
            </a:r>
            <a:endParaRPr lang="en-US" sz="3200" b="1" dirty="0">
              <a:solidFill>
                <a:srgbClr val="FF0000"/>
              </a:solidFill>
              <a:latin typeface="Chalkboard SE Bold"/>
              <a:cs typeface="Chalkboard SE Bold"/>
            </a:endParaRPr>
          </a:p>
        </p:txBody>
      </p:sp>
      <p:sp>
        <p:nvSpPr>
          <p:cNvPr id="4" name="TextBox 3"/>
          <p:cNvSpPr txBox="1"/>
          <p:nvPr/>
        </p:nvSpPr>
        <p:spPr>
          <a:xfrm>
            <a:off x="4115601" y="1534081"/>
            <a:ext cx="1029874"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turn</a:t>
            </a:r>
            <a:endParaRPr lang="en-US" sz="3200" b="1" dirty="0">
              <a:solidFill>
                <a:srgbClr val="FF0000"/>
              </a:solidFill>
              <a:latin typeface="Chalkboard SE Bold"/>
              <a:cs typeface="Chalkboard SE Bold"/>
            </a:endParaRPr>
          </a:p>
        </p:txBody>
      </p:sp>
      <p:sp>
        <p:nvSpPr>
          <p:cNvPr id="5" name="TextBox 4"/>
          <p:cNvSpPr txBox="1"/>
          <p:nvPr/>
        </p:nvSpPr>
        <p:spPr>
          <a:xfrm>
            <a:off x="5903263" y="1964591"/>
            <a:ext cx="1100166"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wind</a:t>
            </a:r>
            <a:endParaRPr lang="en-US" sz="3200" b="1" dirty="0">
              <a:solidFill>
                <a:srgbClr val="FF0000"/>
              </a:solidFill>
              <a:latin typeface="Chalkboard SE Bold"/>
              <a:cs typeface="Chalkboard SE Bold"/>
            </a:endParaRPr>
          </a:p>
        </p:txBody>
      </p:sp>
      <p:sp>
        <p:nvSpPr>
          <p:cNvPr id="6" name="TextBox 5"/>
          <p:cNvSpPr txBox="1"/>
          <p:nvPr/>
        </p:nvSpPr>
        <p:spPr>
          <a:xfrm>
            <a:off x="554958" y="2456447"/>
            <a:ext cx="1581709" cy="584776"/>
          </a:xfrm>
          <a:prstGeom prst="rect">
            <a:avLst/>
          </a:prstGeom>
          <a:noFill/>
        </p:spPr>
        <p:txBody>
          <a:bodyPr wrap="none" rtlCol="0">
            <a:spAutoFit/>
          </a:bodyPr>
          <a:lstStyle/>
          <a:p>
            <a:r>
              <a:rPr lang="en-US" sz="3200" b="1" dirty="0" err="1" smtClean="0">
                <a:solidFill>
                  <a:srgbClr val="FF0000"/>
                </a:solidFill>
                <a:latin typeface="Chalkboard SE Bold"/>
                <a:cs typeface="Chalkboard SE Bold"/>
              </a:rPr>
              <a:t>Coriolis</a:t>
            </a:r>
            <a:endParaRPr lang="en-US" sz="3200" b="1" dirty="0">
              <a:solidFill>
                <a:srgbClr val="FF0000"/>
              </a:solidFill>
              <a:latin typeface="Chalkboard SE Bold"/>
              <a:cs typeface="Chalkboard SE Bold"/>
            </a:endParaRPr>
          </a:p>
        </p:txBody>
      </p:sp>
      <p:sp>
        <p:nvSpPr>
          <p:cNvPr id="7" name="TextBox 6"/>
          <p:cNvSpPr txBox="1"/>
          <p:nvPr/>
        </p:nvSpPr>
        <p:spPr>
          <a:xfrm>
            <a:off x="2395358" y="2486324"/>
            <a:ext cx="1394438"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Effect</a:t>
            </a:r>
            <a:endParaRPr lang="en-US" sz="3200" b="1" dirty="0">
              <a:solidFill>
                <a:srgbClr val="FF0000"/>
              </a:solidFill>
              <a:latin typeface="Chalkboard SE Bold"/>
              <a:cs typeface="Chalkboard SE Bold"/>
            </a:endParaRPr>
          </a:p>
        </p:txBody>
      </p:sp>
      <p:sp>
        <p:nvSpPr>
          <p:cNvPr id="8" name="TextBox 7"/>
          <p:cNvSpPr txBox="1"/>
          <p:nvPr/>
        </p:nvSpPr>
        <p:spPr>
          <a:xfrm>
            <a:off x="3687723" y="2918699"/>
            <a:ext cx="1662423"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location</a:t>
            </a:r>
            <a:endParaRPr lang="en-US" sz="3200" b="1" dirty="0">
              <a:solidFill>
                <a:srgbClr val="FF0000"/>
              </a:solidFill>
              <a:latin typeface="Chalkboard SE Bold"/>
              <a:cs typeface="Chalkboard SE Bold"/>
            </a:endParaRPr>
          </a:p>
        </p:txBody>
      </p:sp>
      <p:sp>
        <p:nvSpPr>
          <p:cNvPr id="9" name="TextBox 8"/>
          <p:cNvSpPr txBox="1"/>
          <p:nvPr/>
        </p:nvSpPr>
        <p:spPr>
          <a:xfrm>
            <a:off x="6626006" y="2918699"/>
            <a:ext cx="1287532" cy="584776"/>
          </a:xfrm>
          <a:prstGeom prst="rect">
            <a:avLst/>
          </a:prstGeom>
          <a:noFill/>
        </p:spPr>
        <p:txBody>
          <a:bodyPr wrap="none" rtlCol="0">
            <a:spAutoFit/>
          </a:bodyPr>
          <a:lstStyle/>
          <a:p>
            <a:r>
              <a:rPr lang="en-US" sz="3200" b="1" dirty="0" smtClean="0">
                <a:solidFill>
                  <a:srgbClr val="FF0000"/>
                </a:solidFill>
                <a:latin typeface="Chalkboard SE Bold"/>
                <a:cs typeface="Chalkboard SE Bold"/>
              </a:rPr>
              <a:t>shape</a:t>
            </a:r>
            <a:endParaRPr lang="en-US" sz="3200" b="1" dirty="0">
              <a:solidFill>
                <a:srgbClr val="FF0000"/>
              </a:solidFill>
              <a:latin typeface="Chalkboard SE Bold"/>
              <a:cs typeface="Chalkboard SE Bold"/>
            </a:endParaRPr>
          </a:p>
        </p:txBody>
      </p:sp>
    </p:spTree>
    <p:extLst>
      <p:ext uri="{BB962C8B-B14F-4D97-AF65-F5344CB8AC3E}">
        <p14:creationId xmlns:p14="http://schemas.microsoft.com/office/powerpoint/2010/main" val="2524755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8"/>
                                        </p:tgtEl>
                                        <p:attrNameLst>
                                          <p:attrName>ppt_y</p:attrName>
                                        </p:attrNameLst>
                                      </p:cBhvr>
                                      <p:tavLst>
                                        <p:tav tm="0">
                                          <p:val>
                                            <p:strVal val="#ppt_y"/>
                                          </p:val>
                                        </p:tav>
                                        <p:tav tm="100000">
                                          <p:val>
                                            <p:strVal val="#ppt_y"/>
                                          </p:val>
                                        </p:tav>
                                      </p:tavLst>
                                    </p:anim>
                                    <p:anim calcmode="lin" valueType="num">
                                      <p:cBhvr>
                                        <p:cTn id="5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anim calcmode="lin" valueType="num">
                                      <p:cBhvr>
                                        <p:cTn id="6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2115</TotalTime>
  <Words>2141</Words>
  <Application>Microsoft Macintosh PowerPoint</Application>
  <PresentationFormat>On-screen Show (4:3)</PresentationFormat>
  <Paragraphs>182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Breeze</vt:lpstr>
      <vt:lpstr>Ocean Currents Key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Princeton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Currents Key</dc:title>
  <dc:creator>PCSD Tech</dc:creator>
  <cp:lastModifiedBy>PCSD Tech</cp:lastModifiedBy>
  <cp:revision>40</cp:revision>
  <dcterms:created xsi:type="dcterms:W3CDTF">2016-11-22T15:06:06Z</dcterms:created>
  <dcterms:modified xsi:type="dcterms:W3CDTF">2016-12-01T14:16:14Z</dcterms:modified>
</cp:coreProperties>
</file>